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57"/>
  </p:notesMasterIdLst>
  <p:handoutMasterIdLst>
    <p:handoutMasterId r:id="rId58"/>
  </p:handoutMasterIdLst>
  <p:sldIdLst>
    <p:sldId id="256" r:id="rId3"/>
    <p:sldId id="257" r:id="rId4"/>
    <p:sldId id="319" r:id="rId5"/>
    <p:sldId id="320" r:id="rId6"/>
    <p:sldId id="304" r:id="rId7"/>
    <p:sldId id="321" r:id="rId8"/>
    <p:sldId id="271" r:id="rId9"/>
    <p:sldId id="269" r:id="rId10"/>
    <p:sldId id="270" r:id="rId11"/>
    <p:sldId id="264" r:id="rId12"/>
    <p:sldId id="272" r:id="rId13"/>
    <p:sldId id="279" r:id="rId14"/>
    <p:sldId id="323" r:id="rId15"/>
    <p:sldId id="278" r:id="rId16"/>
    <p:sldId id="277" r:id="rId17"/>
    <p:sldId id="276" r:id="rId18"/>
    <p:sldId id="275" r:id="rId19"/>
    <p:sldId id="274" r:id="rId20"/>
    <p:sldId id="280" r:id="rId21"/>
    <p:sldId id="284" r:id="rId22"/>
    <p:sldId id="287" r:id="rId23"/>
    <p:sldId id="285" r:id="rId24"/>
    <p:sldId id="286" r:id="rId25"/>
    <p:sldId id="288" r:id="rId26"/>
    <p:sldId id="322" r:id="rId27"/>
    <p:sldId id="329" r:id="rId28"/>
    <p:sldId id="326" r:id="rId29"/>
    <p:sldId id="330" r:id="rId30"/>
    <p:sldId id="331" r:id="rId31"/>
    <p:sldId id="332" r:id="rId32"/>
    <p:sldId id="333" r:id="rId33"/>
    <p:sldId id="334" r:id="rId34"/>
    <p:sldId id="339" r:id="rId35"/>
    <p:sldId id="335" r:id="rId36"/>
    <p:sldId id="340" r:id="rId37"/>
    <p:sldId id="302" r:id="rId38"/>
    <p:sldId id="305" r:id="rId39"/>
    <p:sldId id="307" r:id="rId40"/>
    <p:sldId id="306" r:id="rId41"/>
    <p:sldId id="260" r:id="rId42"/>
    <p:sldId id="301" r:id="rId43"/>
    <p:sldId id="310" r:id="rId44"/>
    <p:sldId id="263" r:id="rId45"/>
    <p:sldId id="266" r:id="rId46"/>
    <p:sldId id="309" r:id="rId47"/>
    <p:sldId id="308" r:id="rId48"/>
    <p:sldId id="262" r:id="rId49"/>
    <p:sldId id="267" r:id="rId50"/>
    <p:sldId id="261" r:id="rId51"/>
    <p:sldId id="318" r:id="rId52"/>
    <p:sldId id="268" r:id="rId53"/>
    <p:sldId id="317" r:id="rId54"/>
    <p:sldId id="314" r:id="rId55"/>
    <p:sldId id="316" r:id="rId56"/>
  </p:sldIdLst>
  <p:sldSz cx="9145588" cy="6859588"/>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288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393939"/>
    <a:srgbClr val="D90000"/>
    <a:srgbClr val="2B7ABC"/>
    <a:srgbClr val="038CDB"/>
    <a:srgbClr val="231F20"/>
    <a:srgbClr val="FFFFFF"/>
    <a:srgbClr val="000000"/>
    <a:srgbClr val="ED3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783" autoAdjust="0"/>
    <p:restoredTop sz="94648" autoAdjust="0"/>
  </p:normalViewPr>
  <p:slideViewPr>
    <p:cSldViewPr>
      <p:cViewPr varScale="1">
        <p:scale>
          <a:sx n="105" d="100"/>
          <a:sy n="105" d="100"/>
        </p:scale>
        <p:origin x="1326" y="114"/>
      </p:cViewPr>
      <p:guideLst>
        <p:guide orient="horz" pos="2161"/>
        <p:guide pos="2881"/>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6398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553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55332" name="Rectangle 4"/>
          <p:cNvSpPr>
            <a:spLocks noGrp="1" noRot="1" noChangeAspect="1" noChangeArrowheads="1" noTextEdit="1"/>
          </p:cNvSpPr>
          <p:nvPr>
            <p:ph type="sldImg" idx="2"/>
          </p:nvPr>
        </p:nvSpPr>
        <p:spPr bwMode="auto">
          <a:xfrm>
            <a:off x="1144588" y="685800"/>
            <a:ext cx="4568825" cy="3429000"/>
          </a:xfrm>
          <a:prstGeom prst="rect">
            <a:avLst/>
          </a:prstGeom>
          <a:noFill/>
          <a:ln w="9525">
            <a:solidFill>
              <a:srgbClr val="000000"/>
            </a:solidFill>
            <a:miter lim="800000"/>
            <a:headEnd/>
            <a:tailEnd/>
          </a:ln>
          <a:effectLst/>
        </p:spPr>
      </p:sp>
      <p:sp>
        <p:nvSpPr>
          <p:cNvPr id="3553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553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553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88045B1B-5823-4FEE-82F9-D0DFC8A14CEF}" type="slidenum">
              <a:rPr lang="en-US"/>
              <a:pPr/>
              <a:t>‹#›</a:t>
            </a:fld>
            <a:endParaRPr lang="en-US"/>
          </a:p>
        </p:txBody>
      </p:sp>
    </p:spTree>
    <p:extLst>
      <p:ext uri="{BB962C8B-B14F-4D97-AF65-F5344CB8AC3E}">
        <p14:creationId xmlns:p14="http://schemas.microsoft.com/office/powerpoint/2010/main" val="11441893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DD93D1-23DC-48AC-B3C6-21F5C61B4E31}" type="slidenum">
              <a:rPr lang="en-US"/>
              <a:pPr/>
              <a:t>1</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00467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ad3f3e282_0_1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bad3f3e282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065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bad3f3e282_0_1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bad3f3e282_0_1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29384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bad3f3e282_0_1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bad3f3e282_0_1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37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FFBD4C-6512-4C99-A56D-02015B02F2B8}" type="slidenum">
              <a:rPr lang="en-US"/>
              <a:pPr/>
              <a:t>2</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83240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bad3f3e282_0_9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bad3f3e282_0_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76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bad3f3e282_0_10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bad3f3e282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8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bad3f3e282_0_10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bad3f3e282_0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5345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ad3f3e282_0_10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ad3f3e282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3876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bad3f3e282_0_10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bad3f3e282_0_10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7277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bad3f3e282_0_10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bad3f3e282_0_1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636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bad3f3e282_0_1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bad3f3e282_0_1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6617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716463" y="5446713"/>
            <a:ext cx="3240087" cy="863600"/>
          </a:xfrm>
        </p:spPr>
        <p:txBody>
          <a:bodyPr/>
          <a:lstStyle>
            <a:lvl1pPr>
              <a:defRPr sz="3200"/>
            </a:lvl1pPr>
          </a:lstStyle>
          <a:p>
            <a:r>
              <a:rPr lang="ru-RU"/>
              <a:t>Click to edit Master title style</a:t>
            </a:r>
          </a:p>
        </p:txBody>
      </p:sp>
      <p:sp>
        <p:nvSpPr>
          <p:cNvPr id="5123" name="Rectangle 3"/>
          <p:cNvSpPr>
            <a:spLocks noGrp="1" noChangeArrowheads="1"/>
          </p:cNvSpPr>
          <p:nvPr>
            <p:ph type="subTitle" idx="1"/>
          </p:nvPr>
        </p:nvSpPr>
        <p:spPr>
          <a:xfrm>
            <a:off x="1836738" y="5662613"/>
            <a:ext cx="2520950" cy="503237"/>
          </a:xfrm>
        </p:spPr>
        <p:txBody>
          <a:bodyPr/>
          <a:lstStyle>
            <a:lvl1pPr marL="0" indent="0" algn="r">
              <a:buFontTx/>
              <a:buNone/>
              <a:defRPr sz="2000" b="0">
                <a:solidFill>
                  <a:srgbClr val="000000"/>
                </a:solidFill>
                <a:latin typeface="ChunkFive" pitchFamily="50" charset="0"/>
              </a:defRPr>
            </a:lvl1pPr>
          </a:lstStyle>
          <a:p>
            <a:r>
              <a:rPr lang="ru-R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18275" y="1917700"/>
            <a:ext cx="1871663" cy="43910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900113" y="1917700"/>
            <a:ext cx="5465762" cy="43910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54" y="593504"/>
            <a:ext cx="8522080" cy="831392"/>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54" y="1536989"/>
            <a:ext cx="8522080" cy="4556255"/>
          </a:xfrm>
          <a:prstGeom prst="rect">
            <a:avLst/>
          </a:prstGeom>
        </p:spPr>
        <p:txBody>
          <a:bodyPr spcFirstLastPara="1" wrap="square" lIns="91425" tIns="91425" rIns="91425" bIns="91425" anchor="t" anchorCtr="0">
            <a:normAutofit/>
          </a:bodyPr>
          <a:lstStyle>
            <a:lvl1pPr marL="457291" lvl="0" indent="-342969">
              <a:spcBef>
                <a:spcPts val="0"/>
              </a:spcBef>
              <a:spcAft>
                <a:spcPts val="0"/>
              </a:spcAft>
              <a:buSzPts val="1800"/>
              <a:buChar char="●"/>
              <a:defRPr/>
            </a:lvl1pPr>
            <a:lvl2pPr marL="914583" lvl="1" indent="-317564">
              <a:spcBef>
                <a:spcPts val="0"/>
              </a:spcBef>
              <a:spcAft>
                <a:spcPts val="0"/>
              </a:spcAft>
              <a:buSzPts val="1400"/>
              <a:buChar char="○"/>
              <a:defRPr/>
            </a:lvl2pPr>
            <a:lvl3pPr marL="1371874" lvl="2" indent="-317564">
              <a:spcBef>
                <a:spcPts val="0"/>
              </a:spcBef>
              <a:spcAft>
                <a:spcPts val="0"/>
              </a:spcAft>
              <a:buSzPts val="1400"/>
              <a:buChar char="■"/>
              <a:defRPr/>
            </a:lvl3pPr>
            <a:lvl4pPr marL="1829166" lvl="3" indent="-317564">
              <a:spcBef>
                <a:spcPts val="0"/>
              </a:spcBef>
              <a:spcAft>
                <a:spcPts val="0"/>
              </a:spcAft>
              <a:buSzPts val="1400"/>
              <a:buChar char="●"/>
              <a:defRPr/>
            </a:lvl4pPr>
            <a:lvl5pPr marL="2286457" lvl="4" indent="-317564">
              <a:spcBef>
                <a:spcPts val="0"/>
              </a:spcBef>
              <a:spcAft>
                <a:spcPts val="0"/>
              </a:spcAft>
              <a:buSzPts val="1400"/>
              <a:buChar char="○"/>
              <a:defRPr/>
            </a:lvl5pPr>
            <a:lvl6pPr marL="2743749" lvl="5" indent="-317564">
              <a:spcBef>
                <a:spcPts val="0"/>
              </a:spcBef>
              <a:spcAft>
                <a:spcPts val="0"/>
              </a:spcAft>
              <a:buSzPts val="1400"/>
              <a:buChar char="■"/>
              <a:defRPr/>
            </a:lvl6pPr>
            <a:lvl7pPr marL="3201040" lvl="6" indent="-317564">
              <a:spcBef>
                <a:spcPts val="0"/>
              </a:spcBef>
              <a:spcAft>
                <a:spcPts val="0"/>
              </a:spcAft>
              <a:buSzPts val="1400"/>
              <a:buChar char="●"/>
              <a:defRPr/>
            </a:lvl7pPr>
            <a:lvl8pPr marL="3658332" lvl="7" indent="-317564">
              <a:spcBef>
                <a:spcPts val="0"/>
              </a:spcBef>
              <a:spcAft>
                <a:spcPts val="0"/>
              </a:spcAft>
              <a:buSzPts val="1400"/>
              <a:buChar char="○"/>
              <a:defRPr/>
            </a:lvl8pPr>
            <a:lvl9pPr marL="4115623" lvl="8" indent="-317564">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99475" y="6253126"/>
            <a:ext cx="548795" cy="52492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207308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3988" cy="1471613"/>
          </a:xfrm>
        </p:spPr>
        <p:txBody>
          <a:bodyPr/>
          <a:lstStyle/>
          <a:p>
            <a:r>
              <a:rPr lang="ru-RU"/>
              <a:t>Образец заголовка</a:t>
            </a:r>
          </a:p>
        </p:txBody>
      </p:sp>
      <p:sp>
        <p:nvSpPr>
          <p:cNvPr id="3" name="Подзаголовок 2"/>
          <p:cNvSpPr>
            <a:spLocks noGrp="1"/>
          </p:cNvSpPr>
          <p:nvPr>
            <p:ph type="subTitle" idx="1"/>
          </p:nvPr>
        </p:nvSpPr>
        <p:spPr>
          <a:xfrm>
            <a:off x="1371600" y="3887788"/>
            <a:ext cx="64023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7A9285BA-53BE-4AE3-984C-7DDDD9595F23}"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E26DED80-480F-45E7-AFAE-08FFCC640613}" type="slidenum">
              <a:rPr lang="ru-RU"/>
              <a:pPr/>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8488"/>
            <a:ext cx="7773987"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3987" cy="15017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A9AC242D-05C5-4005-B7A3-1587D0E36D8F}" type="slidenum">
              <a:rPr lang="ru-RU"/>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1825625" y="1600200"/>
            <a:ext cx="3384550"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5362575" y="1600200"/>
            <a:ext cx="3386138" cy="4527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04740C97-5213-47BB-97D9-D9B383B078E5}" type="slidenum">
              <a:rPr lang="ru-RU"/>
              <a:pPr/>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31188"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6613" y="2174875"/>
            <a:ext cx="4041775"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A695D5CC-CBED-4BFB-B74A-FF7B17B86D97}" type="slidenum">
              <a:rPr lang="ru-RU"/>
              <a:pPr/>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B8859ED5-6D23-4125-836C-F8E35F0CF90E}" type="slidenum">
              <a:rPr lang="ru-RU"/>
              <a:pPr/>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F747CBFF-20D6-46F4-A458-9AC23CA1D690}"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3338" cy="5854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26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4335221B-CB49-489E-B06B-6E1F36D2260A}" type="slidenum">
              <a:rPr lang="ru-RU"/>
              <a:pPr/>
              <a:t>‹#›</a:t>
            </a:fld>
            <a:endParaRPr lang="ru-R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2188"/>
            <a:ext cx="5487987" cy="566737"/>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7987" cy="4116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8925"/>
            <a:ext cx="5487987"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F21206AF-4A7E-49D2-BA04-010E53BC7BBF}" type="slidenum">
              <a:rPr lang="ru-RU"/>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2DBAAF2E-3DA4-441F-8BDC-49FC70355AFC}" type="slidenum">
              <a:rPr lang="ru-RU"/>
              <a:pPr/>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18338" y="274638"/>
            <a:ext cx="1730375" cy="5853112"/>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1825625" y="274638"/>
            <a:ext cx="5040313" cy="585311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5A4EA0EA-440F-4023-9B68-B64D65D5E322}" type="slidenum">
              <a:rPr lang="ru-RU"/>
              <a:pPr/>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54" y="593504"/>
            <a:ext cx="8522080" cy="831392"/>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54" y="1536989"/>
            <a:ext cx="4000595" cy="4556255"/>
          </a:xfrm>
          <a:prstGeom prst="rect">
            <a:avLst/>
          </a:prstGeom>
        </p:spPr>
        <p:txBody>
          <a:bodyPr spcFirstLastPara="1" wrap="square" lIns="91425" tIns="91425" rIns="91425" bIns="91425" anchor="t" anchorCtr="0">
            <a:normAutofit/>
          </a:bodyPr>
          <a:lstStyle>
            <a:lvl1pPr marL="457291" lvl="0" indent="-317564">
              <a:spcBef>
                <a:spcPts val="0"/>
              </a:spcBef>
              <a:spcAft>
                <a:spcPts val="0"/>
              </a:spcAft>
              <a:buSzPts val="1400"/>
              <a:buChar char="●"/>
              <a:defRPr sz="1400"/>
            </a:lvl1pPr>
            <a:lvl2pPr marL="914583" lvl="1" indent="-304861">
              <a:spcBef>
                <a:spcPts val="0"/>
              </a:spcBef>
              <a:spcAft>
                <a:spcPts val="0"/>
              </a:spcAft>
              <a:buSzPts val="1200"/>
              <a:buChar char="○"/>
              <a:defRPr sz="1200"/>
            </a:lvl2pPr>
            <a:lvl3pPr marL="1371874" lvl="2" indent="-304861">
              <a:spcBef>
                <a:spcPts val="0"/>
              </a:spcBef>
              <a:spcAft>
                <a:spcPts val="0"/>
              </a:spcAft>
              <a:buSzPts val="1200"/>
              <a:buChar char="■"/>
              <a:defRPr sz="1200"/>
            </a:lvl3pPr>
            <a:lvl4pPr marL="1829166" lvl="3" indent="-304861">
              <a:spcBef>
                <a:spcPts val="0"/>
              </a:spcBef>
              <a:spcAft>
                <a:spcPts val="0"/>
              </a:spcAft>
              <a:buSzPts val="1200"/>
              <a:buChar char="●"/>
              <a:defRPr sz="1200"/>
            </a:lvl4pPr>
            <a:lvl5pPr marL="2286457" lvl="4" indent="-304861">
              <a:spcBef>
                <a:spcPts val="0"/>
              </a:spcBef>
              <a:spcAft>
                <a:spcPts val="0"/>
              </a:spcAft>
              <a:buSzPts val="1200"/>
              <a:buChar char="○"/>
              <a:defRPr sz="1200"/>
            </a:lvl5pPr>
            <a:lvl6pPr marL="2743749" lvl="5" indent="-304861">
              <a:spcBef>
                <a:spcPts val="0"/>
              </a:spcBef>
              <a:spcAft>
                <a:spcPts val="0"/>
              </a:spcAft>
              <a:buSzPts val="1200"/>
              <a:buChar char="■"/>
              <a:defRPr sz="1200"/>
            </a:lvl6pPr>
            <a:lvl7pPr marL="3201040" lvl="6" indent="-304861">
              <a:spcBef>
                <a:spcPts val="0"/>
              </a:spcBef>
              <a:spcAft>
                <a:spcPts val="0"/>
              </a:spcAft>
              <a:buSzPts val="1200"/>
              <a:buChar char="●"/>
              <a:defRPr sz="1200"/>
            </a:lvl7pPr>
            <a:lvl8pPr marL="3658332" lvl="7" indent="-304861">
              <a:spcBef>
                <a:spcPts val="0"/>
              </a:spcBef>
              <a:spcAft>
                <a:spcPts val="0"/>
              </a:spcAft>
              <a:buSzPts val="1200"/>
              <a:buChar char="○"/>
              <a:defRPr sz="1200"/>
            </a:lvl8pPr>
            <a:lvl9pPr marL="4115623" lvl="8" indent="-304861">
              <a:spcBef>
                <a:spcPts val="0"/>
              </a:spcBef>
              <a:spcAft>
                <a:spcPts val="0"/>
              </a:spcAft>
              <a:buSzPts val="1200"/>
              <a:buChar char="■"/>
              <a:defRPr sz="1200"/>
            </a:lvl9pPr>
          </a:lstStyle>
          <a:p>
            <a:endParaRPr/>
          </a:p>
        </p:txBody>
      </p:sp>
      <p:sp>
        <p:nvSpPr>
          <p:cNvPr id="25" name="Google Shape;25;p5"/>
          <p:cNvSpPr txBox="1">
            <a:spLocks noGrp="1"/>
          </p:cNvSpPr>
          <p:nvPr>
            <p:ph type="body" idx="2"/>
          </p:nvPr>
        </p:nvSpPr>
        <p:spPr>
          <a:xfrm>
            <a:off x="4833239" y="1536989"/>
            <a:ext cx="4000595" cy="4556255"/>
          </a:xfrm>
          <a:prstGeom prst="rect">
            <a:avLst/>
          </a:prstGeom>
        </p:spPr>
        <p:txBody>
          <a:bodyPr spcFirstLastPara="1" wrap="square" lIns="91425" tIns="91425" rIns="91425" bIns="91425" anchor="t" anchorCtr="0">
            <a:normAutofit/>
          </a:bodyPr>
          <a:lstStyle>
            <a:lvl1pPr marL="457291" lvl="0" indent="-317564">
              <a:spcBef>
                <a:spcPts val="0"/>
              </a:spcBef>
              <a:spcAft>
                <a:spcPts val="0"/>
              </a:spcAft>
              <a:buSzPts val="1400"/>
              <a:buChar char="●"/>
              <a:defRPr sz="1400"/>
            </a:lvl1pPr>
            <a:lvl2pPr marL="914583" lvl="1" indent="-304861">
              <a:spcBef>
                <a:spcPts val="0"/>
              </a:spcBef>
              <a:spcAft>
                <a:spcPts val="0"/>
              </a:spcAft>
              <a:buSzPts val="1200"/>
              <a:buChar char="○"/>
              <a:defRPr sz="1200"/>
            </a:lvl2pPr>
            <a:lvl3pPr marL="1371874" lvl="2" indent="-304861">
              <a:spcBef>
                <a:spcPts val="0"/>
              </a:spcBef>
              <a:spcAft>
                <a:spcPts val="0"/>
              </a:spcAft>
              <a:buSzPts val="1200"/>
              <a:buChar char="■"/>
              <a:defRPr sz="1200"/>
            </a:lvl3pPr>
            <a:lvl4pPr marL="1829166" lvl="3" indent="-304861">
              <a:spcBef>
                <a:spcPts val="0"/>
              </a:spcBef>
              <a:spcAft>
                <a:spcPts val="0"/>
              </a:spcAft>
              <a:buSzPts val="1200"/>
              <a:buChar char="●"/>
              <a:defRPr sz="1200"/>
            </a:lvl4pPr>
            <a:lvl5pPr marL="2286457" lvl="4" indent="-304861">
              <a:spcBef>
                <a:spcPts val="0"/>
              </a:spcBef>
              <a:spcAft>
                <a:spcPts val="0"/>
              </a:spcAft>
              <a:buSzPts val="1200"/>
              <a:buChar char="○"/>
              <a:defRPr sz="1200"/>
            </a:lvl5pPr>
            <a:lvl6pPr marL="2743749" lvl="5" indent="-304861">
              <a:spcBef>
                <a:spcPts val="0"/>
              </a:spcBef>
              <a:spcAft>
                <a:spcPts val="0"/>
              </a:spcAft>
              <a:buSzPts val="1200"/>
              <a:buChar char="■"/>
              <a:defRPr sz="1200"/>
            </a:lvl6pPr>
            <a:lvl7pPr marL="3201040" lvl="6" indent="-304861">
              <a:spcBef>
                <a:spcPts val="0"/>
              </a:spcBef>
              <a:spcAft>
                <a:spcPts val="0"/>
              </a:spcAft>
              <a:buSzPts val="1200"/>
              <a:buChar char="●"/>
              <a:defRPr sz="1200"/>
            </a:lvl7pPr>
            <a:lvl8pPr marL="3658332" lvl="7" indent="-304861">
              <a:spcBef>
                <a:spcPts val="0"/>
              </a:spcBef>
              <a:spcAft>
                <a:spcPts val="0"/>
              </a:spcAft>
              <a:buSzPts val="1200"/>
              <a:buChar char="○"/>
              <a:defRPr sz="1200"/>
            </a:lvl8pPr>
            <a:lvl9pPr marL="4115623" lvl="8" indent="-304861">
              <a:spcBef>
                <a:spcPts val="0"/>
              </a:spcBef>
              <a:spcAft>
                <a:spcPts val="0"/>
              </a:spcAft>
              <a:buSzPts val="1200"/>
              <a:buChar char="■"/>
              <a:defRPr sz="1200"/>
            </a:lvl9pPr>
          </a:lstStyle>
          <a:p>
            <a:endParaRPr/>
          </a:p>
        </p:txBody>
      </p:sp>
      <p:sp>
        <p:nvSpPr>
          <p:cNvPr id="26" name="Google Shape;26;p5"/>
          <p:cNvSpPr txBox="1">
            <a:spLocks noGrp="1"/>
          </p:cNvSpPr>
          <p:nvPr>
            <p:ph type="sldNum" idx="12"/>
          </p:nvPr>
        </p:nvSpPr>
        <p:spPr>
          <a:xfrm>
            <a:off x="8499475" y="6253126"/>
            <a:ext cx="548795" cy="52492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1878825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54" y="593504"/>
            <a:ext cx="8522080" cy="831392"/>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54" y="1536989"/>
            <a:ext cx="8522080" cy="4556255"/>
          </a:xfrm>
          <a:prstGeom prst="rect">
            <a:avLst/>
          </a:prstGeom>
        </p:spPr>
        <p:txBody>
          <a:bodyPr spcFirstLastPara="1" wrap="square" lIns="91425" tIns="91425" rIns="91425" bIns="91425" anchor="t" anchorCtr="0">
            <a:normAutofit/>
          </a:bodyPr>
          <a:lstStyle>
            <a:lvl1pPr marL="457291" lvl="0" indent="-342969">
              <a:spcBef>
                <a:spcPts val="0"/>
              </a:spcBef>
              <a:spcAft>
                <a:spcPts val="0"/>
              </a:spcAft>
              <a:buSzPts val="1800"/>
              <a:buChar char="●"/>
              <a:defRPr/>
            </a:lvl1pPr>
            <a:lvl2pPr marL="914583" lvl="1" indent="-317564">
              <a:spcBef>
                <a:spcPts val="0"/>
              </a:spcBef>
              <a:spcAft>
                <a:spcPts val="0"/>
              </a:spcAft>
              <a:buSzPts val="1400"/>
              <a:buChar char="○"/>
              <a:defRPr/>
            </a:lvl2pPr>
            <a:lvl3pPr marL="1371874" lvl="2" indent="-317564">
              <a:spcBef>
                <a:spcPts val="0"/>
              </a:spcBef>
              <a:spcAft>
                <a:spcPts val="0"/>
              </a:spcAft>
              <a:buSzPts val="1400"/>
              <a:buChar char="■"/>
              <a:defRPr/>
            </a:lvl3pPr>
            <a:lvl4pPr marL="1829166" lvl="3" indent="-317564">
              <a:spcBef>
                <a:spcPts val="0"/>
              </a:spcBef>
              <a:spcAft>
                <a:spcPts val="0"/>
              </a:spcAft>
              <a:buSzPts val="1400"/>
              <a:buChar char="●"/>
              <a:defRPr/>
            </a:lvl4pPr>
            <a:lvl5pPr marL="2286457" lvl="4" indent="-317564">
              <a:spcBef>
                <a:spcPts val="0"/>
              </a:spcBef>
              <a:spcAft>
                <a:spcPts val="0"/>
              </a:spcAft>
              <a:buSzPts val="1400"/>
              <a:buChar char="○"/>
              <a:defRPr/>
            </a:lvl5pPr>
            <a:lvl6pPr marL="2743749" lvl="5" indent="-317564">
              <a:spcBef>
                <a:spcPts val="0"/>
              </a:spcBef>
              <a:spcAft>
                <a:spcPts val="0"/>
              </a:spcAft>
              <a:buSzPts val="1400"/>
              <a:buChar char="■"/>
              <a:defRPr/>
            </a:lvl6pPr>
            <a:lvl7pPr marL="3201040" lvl="6" indent="-317564">
              <a:spcBef>
                <a:spcPts val="0"/>
              </a:spcBef>
              <a:spcAft>
                <a:spcPts val="0"/>
              </a:spcAft>
              <a:buSzPts val="1400"/>
              <a:buChar char="●"/>
              <a:defRPr/>
            </a:lvl7pPr>
            <a:lvl8pPr marL="3658332" lvl="7" indent="-317564">
              <a:spcBef>
                <a:spcPts val="0"/>
              </a:spcBef>
              <a:spcAft>
                <a:spcPts val="0"/>
              </a:spcAft>
              <a:buSzPts val="1400"/>
              <a:buChar char="○"/>
              <a:defRPr/>
            </a:lvl8pPr>
            <a:lvl9pPr marL="4115623" lvl="8" indent="-317564">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8499475" y="6253126"/>
            <a:ext cx="548795" cy="524922"/>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61911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8488"/>
            <a:ext cx="7773987"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3987" cy="15017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900113" y="2565400"/>
            <a:ext cx="3667125" cy="374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719638" y="2565400"/>
            <a:ext cx="3667125" cy="374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31188"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661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6613" y="2174875"/>
            <a:ext cx="4041775" cy="39528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3338" cy="58547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26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2188"/>
            <a:ext cx="5487987" cy="566737"/>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7987" cy="41163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8925"/>
            <a:ext cx="5487987"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0113" y="1917700"/>
            <a:ext cx="7489825" cy="508000"/>
          </a:xfrm>
          <a:prstGeom prst="rect">
            <a:avLst/>
          </a:prstGeom>
          <a:noFill/>
          <a:ln w="9525">
            <a:noFill/>
            <a:miter lim="800000"/>
            <a:headEnd/>
            <a:tailEnd/>
          </a:ln>
          <a:effectLst/>
        </p:spPr>
        <p:txBody>
          <a:bodyPr vert="horz" wrap="square" lIns="91443" tIns="45722" rIns="91443" bIns="45722"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900113" y="2565400"/>
            <a:ext cx="7486650" cy="3743325"/>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p>
            <a:pPr lvl="0"/>
            <a:r>
              <a:rPr lang="ru-RU" smtClean="0"/>
              <a:t>Click to edit Master text styles</a:t>
            </a:r>
          </a:p>
          <a:p>
            <a:pPr lvl="1"/>
            <a:r>
              <a:rPr lang="ru-RU" smtClean="0"/>
              <a:t>Second level</a:t>
            </a:r>
          </a:p>
          <a:p>
            <a:pPr lvl="0"/>
            <a:r>
              <a:rPr lang="ru-RU" smtClean="0"/>
              <a:t>Third level</a:t>
            </a:r>
          </a:p>
          <a:p>
            <a:pPr lvl="1"/>
            <a:r>
              <a:rPr lang="ru-RU" smtClean="0"/>
              <a:t>Fourth level</a:t>
            </a:r>
          </a:p>
          <a:p>
            <a:pPr lvl="2"/>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4" r:id="rId12"/>
  </p:sldLayoutIdLst>
  <p:txStyles>
    <p:titleStyle>
      <a:lvl1pPr algn="l" rtl="0" fontAlgn="base">
        <a:spcBef>
          <a:spcPct val="0"/>
        </a:spcBef>
        <a:spcAft>
          <a:spcPct val="0"/>
        </a:spcAft>
        <a:defRPr sz="3600">
          <a:solidFill>
            <a:srgbClr val="D90000"/>
          </a:solidFill>
          <a:latin typeface="+mj-lt"/>
          <a:ea typeface="+mj-ea"/>
          <a:cs typeface="+mj-cs"/>
        </a:defRPr>
      </a:lvl1pPr>
      <a:lvl2pPr algn="l" rtl="0" fontAlgn="base">
        <a:spcBef>
          <a:spcPct val="0"/>
        </a:spcBef>
        <a:spcAft>
          <a:spcPct val="0"/>
        </a:spcAft>
        <a:defRPr sz="3600">
          <a:solidFill>
            <a:srgbClr val="D90000"/>
          </a:solidFill>
          <a:latin typeface="ChunkFive" pitchFamily="50" charset="0"/>
        </a:defRPr>
      </a:lvl2pPr>
      <a:lvl3pPr algn="l" rtl="0" fontAlgn="base">
        <a:spcBef>
          <a:spcPct val="0"/>
        </a:spcBef>
        <a:spcAft>
          <a:spcPct val="0"/>
        </a:spcAft>
        <a:defRPr sz="3600">
          <a:solidFill>
            <a:srgbClr val="D90000"/>
          </a:solidFill>
          <a:latin typeface="ChunkFive" pitchFamily="50" charset="0"/>
        </a:defRPr>
      </a:lvl3pPr>
      <a:lvl4pPr algn="l" rtl="0" fontAlgn="base">
        <a:spcBef>
          <a:spcPct val="0"/>
        </a:spcBef>
        <a:spcAft>
          <a:spcPct val="0"/>
        </a:spcAft>
        <a:defRPr sz="3600">
          <a:solidFill>
            <a:srgbClr val="D90000"/>
          </a:solidFill>
          <a:latin typeface="ChunkFive" pitchFamily="50" charset="0"/>
        </a:defRPr>
      </a:lvl4pPr>
      <a:lvl5pPr algn="l" rtl="0" fontAlgn="base">
        <a:spcBef>
          <a:spcPct val="0"/>
        </a:spcBef>
        <a:spcAft>
          <a:spcPct val="0"/>
        </a:spcAft>
        <a:defRPr sz="3600">
          <a:solidFill>
            <a:srgbClr val="D90000"/>
          </a:solidFill>
          <a:latin typeface="ChunkFive" pitchFamily="50" charset="0"/>
        </a:defRPr>
      </a:lvl5pPr>
      <a:lvl6pPr marL="457200" algn="l" rtl="0" fontAlgn="base">
        <a:spcBef>
          <a:spcPct val="0"/>
        </a:spcBef>
        <a:spcAft>
          <a:spcPct val="0"/>
        </a:spcAft>
        <a:defRPr sz="3600">
          <a:solidFill>
            <a:srgbClr val="D90000"/>
          </a:solidFill>
          <a:latin typeface="ChunkFive" pitchFamily="50" charset="0"/>
        </a:defRPr>
      </a:lvl6pPr>
      <a:lvl7pPr marL="914400" algn="l" rtl="0" fontAlgn="base">
        <a:spcBef>
          <a:spcPct val="0"/>
        </a:spcBef>
        <a:spcAft>
          <a:spcPct val="0"/>
        </a:spcAft>
        <a:defRPr sz="3600">
          <a:solidFill>
            <a:srgbClr val="D90000"/>
          </a:solidFill>
          <a:latin typeface="ChunkFive" pitchFamily="50" charset="0"/>
        </a:defRPr>
      </a:lvl7pPr>
      <a:lvl8pPr marL="1371600" algn="l" rtl="0" fontAlgn="base">
        <a:spcBef>
          <a:spcPct val="0"/>
        </a:spcBef>
        <a:spcAft>
          <a:spcPct val="0"/>
        </a:spcAft>
        <a:defRPr sz="3600">
          <a:solidFill>
            <a:srgbClr val="D90000"/>
          </a:solidFill>
          <a:latin typeface="ChunkFive" pitchFamily="50" charset="0"/>
        </a:defRPr>
      </a:lvl8pPr>
      <a:lvl9pPr marL="1828800" algn="l" rtl="0" fontAlgn="base">
        <a:spcBef>
          <a:spcPct val="0"/>
        </a:spcBef>
        <a:spcAft>
          <a:spcPct val="0"/>
        </a:spcAft>
        <a:defRPr sz="3600">
          <a:solidFill>
            <a:srgbClr val="D90000"/>
          </a:solidFill>
          <a:latin typeface="ChunkFive" pitchFamily="50" charset="0"/>
        </a:defRPr>
      </a:lvl9pPr>
    </p:titleStyle>
    <p:bodyStyle>
      <a:lvl1pPr marL="342900" indent="-342900" algn="l" rtl="0" fontAlgn="base">
        <a:spcBef>
          <a:spcPct val="20000"/>
        </a:spcBef>
        <a:spcAft>
          <a:spcPct val="0"/>
        </a:spcAft>
        <a:buChar char="•"/>
        <a:defRPr b="1">
          <a:solidFill>
            <a:srgbClr val="666666"/>
          </a:solidFill>
          <a:latin typeface="+mn-lt"/>
          <a:ea typeface="+mn-ea"/>
          <a:cs typeface="+mn-cs"/>
        </a:defRPr>
      </a:lvl1pPr>
      <a:lvl2pPr marL="742950" indent="-285750" algn="l" rtl="0" fontAlgn="base">
        <a:spcBef>
          <a:spcPct val="20000"/>
        </a:spcBef>
        <a:spcAft>
          <a:spcPct val="0"/>
        </a:spcAft>
        <a:buChar char="–"/>
        <a:defRPr b="1">
          <a:solidFill>
            <a:srgbClr val="666666"/>
          </a:solidFill>
          <a:latin typeface="+mn-lt"/>
        </a:defRPr>
      </a:lvl2pPr>
      <a:lvl3pPr marL="1143000" indent="-228600" algn="l" rtl="0" fontAlgn="base">
        <a:spcBef>
          <a:spcPct val="20000"/>
        </a:spcBef>
        <a:spcAft>
          <a:spcPct val="0"/>
        </a:spcAft>
        <a:buChar char="•"/>
        <a:defRPr b="1">
          <a:solidFill>
            <a:srgbClr val="666666"/>
          </a:solidFill>
          <a:latin typeface="+mn-lt"/>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r="-6"/>
          </a:stretch>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bwMode="auto">
          <a:xfrm>
            <a:off x="1835150" y="274638"/>
            <a:ext cx="6853238" cy="1143000"/>
          </a:xfrm>
          <a:prstGeom prst="rect">
            <a:avLst/>
          </a:prstGeom>
          <a:noFill/>
          <a:ln w="9525">
            <a:noFill/>
            <a:miter lim="800000"/>
            <a:headEnd/>
            <a:tailEnd/>
          </a:ln>
          <a:effectLst/>
        </p:spPr>
        <p:txBody>
          <a:bodyPr vert="horz" wrap="square" lIns="91443" tIns="45722" rIns="91443" bIns="45722" numCol="1" anchor="ctr" anchorCtr="0" compatLnSpc="1">
            <a:prstTxWarp prst="textNoShape">
              <a:avLst/>
            </a:prstTxWarp>
          </a:bodyPr>
          <a:lstStyle/>
          <a:p>
            <a:pPr lvl="0"/>
            <a:r>
              <a:rPr lang="ru-RU" smtClean="0"/>
              <a:t>Click to edit Master title style</a:t>
            </a:r>
          </a:p>
        </p:txBody>
      </p:sp>
      <p:sp>
        <p:nvSpPr>
          <p:cNvPr id="359427" name="Rectangle 3"/>
          <p:cNvSpPr>
            <a:spLocks noGrp="1" noChangeArrowheads="1"/>
          </p:cNvSpPr>
          <p:nvPr>
            <p:ph type="body" idx="1"/>
          </p:nvPr>
        </p:nvSpPr>
        <p:spPr bwMode="auto">
          <a:xfrm>
            <a:off x="1825625" y="1600200"/>
            <a:ext cx="6923088" cy="4527550"/>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359428" name="Rectangle 4"/>
          <p:cNvSpPr>
            <a:spLocks noGrp="1" noChangeArrowheads="1"/>
          </p:cNvSpPr>
          <p:nvPr>
            <p:ph type="dt" sz="half" idx="2"/>
          </p:nvPr>
        </p:nvSpPr>
        <p:spPr bwMode="auto">
          <a:xfrm>
            <a:off x="457200" y="6245225"/>
            <a:ext cx="2133600" cy="477838"/>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lvl1pPr>
              <a:defRPr sz="1400"/>
            </a:lvl1pPr>
          </a:lstStyle>
          <a:p>
            <a:endParaRPr lang="ru-RU"/>
          </a:p>
        </p:txBody>
      </p:sp>
      <p:sp>
        <p:nvSpPr>
          <p:cNvPr id="359429" name="Rectangle 5"/>
          <p:cNvSpPr>
            <a:spLocks noGrp="1" noChangeArrowheads="1"/>
          </p:cNvSpPr>
          <p:nvPr>
            <p:ph type="ftr" sz="quarter" idx="3"/>
          </p:nvPr>
        </p:nvSpPr>
        <p:spPr bwMode="auto">
          <a:xfrm>
            <a:off x="3124200" y="6245225"/>
            <a:ext cx="2897188" cy="477838"/>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lvl1pPr algn="ctr">
              <a:defRPr sz="1400"/>
            </a:lvl1pPr>
          </a:lstStyle>
          <a:p>
            <a:endParaRPr lang="ru-RU"/>
          </a:p>
        </p:txBody>
      </p:sp>
      <p:sp>
        <p:nvSpPr>
          <p:cNvPr id="359430" name="Rectangle 6"/>
          <p:cNvSpPr>
            <a:spLocks noGrp="1" noChangeArrowheads="1"/>
          </p:cNvSpPr>
          <p:nvPr>
            <p:ph type="sldNum" sz="quarter" idx="4"/>
          </p:nvPr>
        </p:nvSpPr>
        <p:spPr bwMode="auto">
          <a:xfrm>
            <a:off x="6554788" y="6245225"/>
            <a:ext cx="2133600" cy="477838"/>
          </a:xfrm>
          <a:prstGeom prst="rect">
            <a:avLst/>
          </a:prstGeom>
          <a:noFill/>
          <a:ln w="9525">
            <a:noFill/>
            <a:miter lim="800000"/>
            <a:headEnd/>
            <a:tailEnd/>
          </a:ln>
          <a:effectLst/>
        </p:spPr>
        <p:txBody>
          <a:bodyPr vert="horz" wrap="square" lIns="91443" tIns="45722" rIns="91443" bIns="45722" numCol="1" anchor="t" anchorCtr="0" compatLnSpc="1">
            <a:prstTxWarp prst="textNoShape">
              <a:avLst/>
            </a:prstTxWarp>
          </a:bodyPr>
          <a:lstStyle>
            <a:lvl1pPr algn="r">
              <a:defRPr sz="1400"/>
            </a:lvl1pPr>
          </a:lstStyle>
          <a:p>
            <a:fld id="{93691E6C-BD9F-4D27-BB5A-55C71040C7CB}"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fontAlgn="base">
        <a:spcBef>
          <a:spcPct val="0"/>
        </a:spcBef>
        <a:spcAft>
          <a:spcPct val="0"/>
        </a:spcAft>
        <a:defRPr sz="3600">
          <a:solidFill>
            <a:srgbClr val="D90000"/>
          </a:solidFill>
          <a:latin typeface="+mj-lt"/>
          <a:ea typeface="+mj-ea"/>
          <a:cs typeface="+mj-cs"/>
        </a:defRPr>
      </a:lvl1pPr>
      <a:lvl2pPr algn="l" rtl="0" fontAlgn="base">
        <a:spcBef>
          <a:spcPct val="0"/>
        </a:spcBef>
        <a:spcAft>
          <a:spcPct val="0"/>
        </a:spcAft>
        <a:defRPr sz="3600">
          <a:solidFill>
            <a:srgbClr val="D90000"/>
          </a:solidFill>
          <a:latin typeface="ChunkFive" pitchFamily="50" charset="0"/>
        </a:defRPr>
      </a:lvl2pPr>
      <a:lvl3pPr algn="l" rtl="0" fontAlgn="base">
        <a:spcBef>
          <a:spcPct val="0"/>
        </a:spcBef>
        <a:spcAft>
          <a:spcPct val="0"/>
        </a:spcAft>
        <a:defRPr sz="3600">
          <a:solidFill>
            <a:srgbClr val="D90000"/>
          </a:solidFill>
          <a:latin typeface="ChunkFive" pitchFamily="50" charset="0"/>
        </a:defRPr>
      </a:lvl3pPr>
      <a:lvl4pPr algn="l" rtl="0" fontAlgn="base">
        <a:spcBef>
          <a:spcPct val="0"/>
        </a:spcBef>
        <a:spcAft>
          <a:spcPct val="0"/>
        </a:spcAft>
        <a:defRPr sz="3600">
          <a:solidFill>
            <a:srgbClr val="D90000"/>
          </a:solidFill>
          <a:latin typeface="ChunkFive" pitchFamily="50" charset="0"/>
        </a:defRPr>
      </a:lvl4pPr>
      <a:lvl5pPr algn="l" rtl="0" fontAlgn="base">
        <a:spcBef>
          <a:spcPct val="0"/>
        </a:spcBef>
        <a:spcAft>
          <a:spcPct val="0"/>
        </a:spcAft>
        <a:defRPr sz="3600">
          <a:solidFill>
            <a:srgbClr val="D90000"/>
          </a:solidFill>
          <a:latin typeface="ChunkFive" pitchFamily="50" charset="0"/>
        </a:defRPr>
      </a:lvl5pPr>
      <a:lvl6pPr marL="457200" algn="l" rtl="0" fontAlgn="base">
        <a:spcBef>
          <a:spcPct val="0"/>
        </a:spcBef>
        <a:spcAft>
          <a:spcPct val="0"/>
        </a:spcAft>
        <a:defRPr sz="3600">
          <a:solidFill>
            <a:srgbClr val="D90000"/>
          </a:solidFill>
          <a:latin typeface="ChunkFive" pitchFamily="50" charset="0"/>
        </a:defRPr>
      </a:lvl6pPr>
      <a:lvl7pPr marL="914400" algn="l" rtl="0" fontAlgn="base">
        <a:spcBef>
          <a:spcPct val="0"/>
        </a:spcBef>
        <a:spcAft>
          <a:spcPct val="0"/>
        </a:spcAft>
        <a:defRPr sz="3600">
          <a:solidFill>
            <a:srgbClr val="D90000"/>
          </a:solidFill>
          <a:latin typeface="ChunkFive" pitchFamily="50" charset="0"/>
        </a:defRPr>
      </a:lvl7pPr>
      <a:lvl8pPr marL="1371600" algn="l" rtl="0" fontAlgn="base">
        <a:spcBef>
          <a:spcPct val="0"/>
        </a:spcBef>
        <a:spcAft>
          <a:spcPct val="0"/>
        </a:spcAft>
        <a:defRPr sz="3600">
          <a:solidFill>
            <a:srgbClr val="D90000"/>
          </a:solidFill>
          <a:latin typeface="ChunkFive" pitchFamily="50" charset="0"/>
        </a:defRPr>
      </a:lvl8pPr>
      <a:lvl9pPr marL="1828800" algn="l" rtl="0" fontAlgn="base">
        <a:spcBef>
          <a:spcPct val="0"/>
        </a:spcBef>
        <a:spcAft>
          <a:spcPct val="0"/>
        </a:spcAft>
        <a:defRPr sz="3600">
          <a:solidFill>
            <a:srgbClr val="D90000"/>
          </a:solidFill>
          <a:latin typeface="ChunkFive" pitchFamily="50" charset="0"/>
        </a:defRPr>
      </a:lvl9pPr>
    </p:titleStyle>
    <p:bodyStyle>
      <a:lvl1pPr marL="342900" indent="-342900" algn="l" rtl="0" fontAlgn="base">
        <a:spcBef>
          <a:spcPct val="20000"/>
        </a:spcBef>
        <a:spcAft>
          <a:spcPct val="0"/>
        </a:spcAft>
        <a:buChar char="•"/>
        <a:defRPr b="1">
          <a:solidFill>
            <a:srgbClr val="666666"/>
          </a:solidFill>
          <a:latin typeface="+mn-lt"/>
          <a:ea typeface="+mn-ea"/>
          <a:cs typeface="+mn-cs"/>
        </a:defRPr>
      </a:lvl1pPr>
      <a:lvl2pPr marL="742950" indent="-285750" algn="l" rtl="0" fontAlgn="base">
        <a:spcBef>
          <a:spcPct val="20000"/>
        </a:spcBef>
        <a:spcAft>
          <a:spcPct val="0"/>
        </a:spcAft>
        <a:buChar char="–"/>
        <a:defRPr b="1">
          <a:solidFill>
            <a:srgbClr val="666666"/>
          </a:solidFill>
          <a:latin typeface="+mn-lt"/>
        </a:defRPr>
      </a:lvl2pPr>
      <a:lvl3pPr marL="1143000" indent="-228600" algn="l" rtl="0" fontAlgn="base">
        <a:spcBef>
          <a:spcPct val="20000"/>
        </a:spcBef>
        <a:spcAft>
          <a:spcPct val="0"/>
        </a:spcAft>
        <a:buChar char="•"/>
        <a:defRPr b="1">
          <a:solidFill>
            <a:srgbClr val="666666"/>
          </a:solidFill>
          <a:latin typeface="+mn-lt"/>
        </a:defRPr>
      </a:lvl3pPr>
      <a:lvl4pPr marL="1600200" indent="-228600" algn="l" rtl="0" fontAlgn="base">
        <a:spcBef>
          <a:spcPct val="20000"/>
        </a:spcBef>
        <a:spcAft>
          <a:spcPct val="0"/>
        </a:spcAft>
        <a:buChar char="–"/>
        <a:defRPr b="1">
          <a:solidFill>
            <a:srgbClr val="666666"/>
          </a:solidFill>
          <a:latin typeface="+mn-lt"/>
        </a:defRPr>
      </a:lvl4pPr>
      <a:lvl5pPr marL="2057400" indent="-228600" algn="l" rtl="0" fontAlgn="base">
        <a:spcBef>
          <a:spcPct val="20000"/>
        </a:spcBef>
        <a:spcAft>
          <a:spcPct val="0"/>
        </a:spcAft>
        <a:buChar char="»"/>
        <a:defRPr b="1">
          <a:solidFill>
            <a:srgbClr val="666666"/>
          </a:solidFill>
          <a:latin typeface="+mn-lt"/>
        </a:defRPr>
      </a:lvl5pPr>
      <a:lvl6pPr marL="2514600" indent="-228600" algn="l" rtl="0" fontAlgn="base">
        <a:spcBef>
          <a:spcPct val="20000"/>
        </a:spcBef>
        <a:spcAft>
          <a:spcPct val="0"/>
        </a:spcAft>
        <a:buChar char="»"/>
        <a:defRPr b="1">
          <a:solidFill>
            <a:srgbClr val="666666"/>
          </a:solidFill>
          <a:latin typeface="+mn-lt"/>
        </a:defRPr>
      </a:lvl6pPr>
      <a:lvl7pPr marL="2971800" indent="-228600" algn="l" rtl="0" fontAlgn="base">
        <a:spcBef>
          <a:spcPct val="20000"/>
        </a:spcBef>
        <a:spcAft>
          <a:spcPct val="0"/>
        </a:spcAft>
        <a:buChar char="»"/>
        <a:defRPr b="1">
          <a:solidFill>
            <a:srgbClr val="666666"/>
          </a:solidFill>
          <a:latin typeface="+mn-lt"/>
        </a:defRPr>
      </a:lvl7pPr>
      <a:lvl8pPr marL="3429000" indent="-228600" algn="l" rtl="0" fontAlgn="base">
        <a:spcBef>
          <a:spcPct val="20000"/>
        </a:spcBef>
        <a:spcAft>
          <a:spcPct val="0"/>
        </a:spcAft>
        <a:buChar char="»"/>
        <a:defRPr b="1">
          <a:solidFill>
            <a:srgbClr val="666666"/>
          </a:solidFill>
          <a:latin typeface="+mn-lt"/>
        </a:defRPr>
      </a:lvl8pPr>
      <a:lvl9pPr marL="3886200" indent="-228600" algn="l" rtl="0" fontAlgn="base">
        <a:spcBef>
          <a:spcPct val="20000"/>
        </a:spcBef>
        <a:spcAft>
          <a:spcPct val="0"/>
        </a:spcAft>
        <a:buChar char="»"/>
        <a:defRPr b="1">
          <a:solidFill>
            <a:srgbClr val="666666"/>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www.thefactsite.com/truth-behind-magpies/" TargetMode="Externa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youtube.com/watch/mxa4HDgfWFs?si=0OshAMg2u1zAHLnn"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youtube.com/watch/vP4iY1TtS3s?si=FtB8zlqK0dKM5V3z"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4716810" y="5013970"/>
            <a:ext cx="4428778" cy="1845618"/>
          </a:xfrm>
          <a:noFill/>
        </p:spPr>
        <p:txBody>
          <a:bodyPr/>
          <a:lstStyle/>
          <a:p>
            <a:r>
              <a:rPr lang="en-US" sz="4400" dirty="0" smtClean="0"/>
              <a:t>Public Speaking </a:t>
            </a:r>
            <a:br>
              <a:rPr lang="en-US" sz="4400" dirty="0" smtClean="0"/>
            </a:br>
            <a:r>
              <a:rPr lang="en-US" sz="4400" dirty="0" smtClean="0"/>
              <a:t>Merit Badge</a:t>
            </a:r>
            <a:r>
              <a:rPr lang="en-US" sz="2000" dirty="0">
                <a:solidFill>
                  <a:srgbClr val="000000"/>
                </a:solidFill>
              </a:rPr>
              <a:t/>
            </a:r>
            <a:br>
              <a:rPr lang="en-US" sz="2000" dirty="0">
                <a:solidFill>
                  <a:srgbClr val="000000"/>
                </a:solidFill>
              </a:rPr>
            </a:br>
            <a:endParaRPr lang="uk-UA" sz="2000" dirty="0">
              <a:solidFill>
                <a:srgbClr val="000000"/>
              </a:solidFill>
            </a:endParaRPr>
          </a:p>
        </p:txBody>
      </p:sp>
      <p:sp>
        <p:nvSpPr>
          <p:cNvPr id="34822" name="Rectangle 6"/>
          <p:cNvSpPr>
            <a:spLocks noChangeArrowheads="1"/>
          </p:cNvSpPr>
          <p:nvPr/>
        </p:nvSpPr>
        <p:spPr bwMode="auto">
          <a:xfrm>
            <a:off x="441748" y="5474824"/>
            <a:ext cx="2160240" cy="707886"/>
          </a:xfrm>
          <a:prstGeom prst="rect">
            <a:avLst/>
          </a:prstGeom>
          <a:noFill/>
          <a:ln w="9525">
            <a:noFill/>
            <a:miter lim="800000"/>
            <a:headEnd/>
            <a:tailEnd/>
          </a:ln>
          <a:effectLst/>
        </p:spPr>
        <p:txBody>
          <a:bodyPr wrap="square">
            <a:spAutoFit/>
          </a:bodyPr>
          <a:lstStyle/>
          <a:p>
            <a:pPr algn="r"/>
            <a:r>
              <a:rPr lang="en-US" sz="2000" dirty="0" smtClean="0">
                <a:solidFill>
                  <a:srgbClr val="000000"/>
                </a:solidFill>
                <a:latin typeface="ChunkFive" pitchFamily="50" charset="0"/>
              </a:rPr>
              <a:t>Troop 344/9344</a:t>
            </a:r>
          </a:p>
          <a:p>
            <a:pPr algn="r"/>
            <a:r>
              <a:rPr lang="en-US" sz="2000" dirty="0" smtClean="0">
                <a:solidFill>
                  <a:srgbClr val="000000"/>
                </a:solidFill>
                <a:latin typeface="ChunkFive" pitchFamily="50" charset="0"/>
              </a:rPr>
              <a:t>Pemberville, OH</a:t>
            </a:r>
            <a:endParaRPr lang="en-US" sz="2000" dirty="0">
              <a:solidFill>
                <a:srgbClr val="000000"/>
              </a:solidFill>
              <a:latin typeface="ChunkFive" pitchFamily="50" charset="0"/>
            </a:endParaRPr>
          </a:p>
        </p:txBody>
      </p:sp>
      <p:pic>
        <p:nvPicPr>
          <p:cNvPr id="3" name="Picture 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0586" y="4941962"/>
            <a:ext cx="1792474" cy="178266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 of Speeches</a:t>
            </a:r>
            <a:endParaRPr lang="en-US" dirty="0"/>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24522" y="1701602"/>
            <a:ext cx="2951867" cy="3241536"/>
          </a:xfrm>
        </p:spPr>
      </p:pic>
      <p:sp>
        <p:nvSpPr>
          <p:cNvPr id="7" name="Content Placeholder 6"/>
          <p:cNvSpPr>
            <a:spLocks noGrp="1"/>
          </p:cNvSpPr>
          <p:nvPr>
            <p:ph sz="half" idx="2"/>
          </p:nvPr>
        </p:nvSpPr>
        <p:spPr/>
        <p:txBody>
          <a:bodyPr/>
          <a:lstStyle/>
          <a:p>
            <a:pPr marL="0" indent="0">
              <a:buNone/>
            </a:pPr>
            <a:r>
              <a:rPr lang="en-US" sz="2000" dirty="0" smtClean="0"/>
              <a:t>Entertaining Speech</a:t>
            </a:r>
          </a:p>
          <a:p>
            <a:r>
              <a:rPr lang="en-US" sz="1600" b="0" dirty="0"/>
              <a:t>In an entertaining speech, the speaker uses various techniques such as jokes, anecdotes, funny stories, witty observations, humorous examples, and clever wordplay to engage the audience and elicit laughter.</a:t>
            </a:r>
          </a:p>
          <a:p>
            <a:r>
              <a:rPr lang="en-US" sz="1600" b="0" dirty="0"/>
              <a:t>The primary objective is to entertain and create a positive, lighthearted atmosphere.</a:t>
            </a:r>
          </a:p>
          <a:p>
            <a:endParaRPr lang="en-US" sz="1600" b="0" dirty="0"/>
          </a:p>
        </p:txBody>
      </p:sp>
    </p:spTree>
    <p:extLst>
      <p:ext uri="{BB962C8B-B14F-4D97-AF65-F5344CB8AC3E}">
        <p14:creationId xmlns:p14="http://schemas.microsoft.com/office/powerpoint/2010/main" val="3234645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sp>
        <p:nvSpPr>
          <p:cNvPr id="3" name="Content Placeholder 2"/>
          <p:cNvSpPr>
            <a:spLocks noGrp="1"/>
          </p:cNvSpPr>
          <p:nvPr>
            <p:ph idx="1"/>
          </p:nvPr>
        </p:nvSpPr>
        <p:spPr>
          <a:xfrm>
            <a:off x="1835150" y="1321464"/>
            <a:ext cx="6923088" cy="3197746"/>
          </a:xfrm>
        </p:spPr>
        <p:txBody>
          <a:bodyPr/>
          <a:lstStyle/>
          <a:p>
            <a:pPr marL="0" indent="0">
              <a:buNone/>
            </a:pPr>
            <a:r>
              <a:rPr lang="en-US" sz="2000" dirty="0" smtClean="0"/>
              <a:t>Chronological Order</a:t>
            </a:r>
          </a:p>
          <a:p>
            <a:r>
              <a:rPr lang="en-US" sz="1600" b="0" dirty="0"/>
              <a:t>In a chronological speech, main points are delivered according to when they happened and could be traced on a calendar or clock. </a:t>
            </a:r>
            <a:endParaRPr lang="en-US" sz="1600" b="0" dirty="0" smtClean="0"/>
          </a:p>
          <a:p>
            <a:r>
              <a:rPr lang="en-US" sz="1600" b="0" dirty="0" smtClean="0"/>
              <a:t>Arranging </a:t>
            </a:r>
            <a:r>
              <a:rPr lang="en-US" sz="1600" b="0" dirty="0"/>
              <a:t>main points in chronological order can be helpful when describing historical events to an audience as well as when the order of events is necessary to understand what you wish to convey. </a:t>
            </a:r>
            <a:endParaRPr lang="en-US" sz="1600" b="0" dirty="0" smtClean="0"/>
          </a:p>
          <a:p>
            <a:r>
              <a:rPr lang="en-US" sz="1600" b="0" dirty="0" smtClean="0"/>
              <a:t>Informative </a:t>
            </a:r>
            <a:r>
              <a:rPr lang="en-US" sz="1600" b="0" dirty="0"/>
              <a:t>speeches about a series of events most commonly engage the chronological style, as do many demonstrative speeches (e.g., how to bake a cake or build an airplane). </a:t>
            </a:r>
            <a:endParaRPr lang="en-US" sz="1600" b="0" dirty="0" smtClean="0"/>
          </a:p>
          <a:p>
            <a:r>
              <a:rPr lang="en-US" sz="1600" b="0" dirty="0" smtClean="0"/>
              <a:t>Another </a:t>
            </a:r>
            <a:r>
              <a:rPr lang="en-US" sz="1600" b="0" dirty="0"/>
              <a:t>time when the chronological style makes sense is when you tell the story of someone’s life or career.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5027"/>
          <a:stretch/>
        </p:blipFill>
        <p:spPr>
          <a:xfrm>
            <a:off x="2484686" y="4365898"/>
            <a:ext cx="6273552" cy="2233881"/>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9261" r="39262" b="56631"/>
          <a:stretch/>
        </p:blipFill>
        <p:spPr>
          <a:xfrm>
            <a:off x="972394" y="4738641"/>
            <a:ext cx="1440160" cy="1883668"/>
          </a:xfrm>
          <a:prstGeom prst="rect">
            <a:avLst/>
          </a:prstGeom>
        </p:spPr>
      </p:pic>
    </p:spTree>
    <p:extLst>
      <p:ext uri="{BB962C8B-B14F-4D97-AF65-F5344CB8AC3E}">
        <p14:creationId xmlns:p14="http://schemas.microsoft.com/office/powerpoint/2010/main" val="85621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35150" y="1701602"/>
            <a:ext cx="3384550" cy="1759965"/>
          </a:xfrm>
        </p:spPr>
      </p:pic>
      <p:sp>
        <p:nvSpPr>
          <p:cNvPr id="4" name="Content Placeholder 3"/>
          <p:cNvSpPr>
            <a:spLocks noGrp="1"/>
          </p:cNvSpPr>
          <p:nvPr>
            <p:ph sz="half" idx="2"/>
          </p:nvPr>
        </p:nvSpPr>
        <p:spPr/>
        <p:txBody>
          <a:bodyPr/>
          <a:lstStyle/>
          <a:p>
            <a:pPr marL="0" indent="0">
              <a:buNone/>
            </a:pPr>
            <a:r>
              <a:rPr lang="en-US" sz="2000" dirty="0" smtClean="0"/>
              <a:t>Problem and Solution</a:t>
            </a:r>
          </a:p>
          <a:p>
            <a:r>
              <a:rPr lang="en-US" sz="1800" b="0" dirty="0"/>
              <a:t>The problem-solution speech has two main parts: </a:t>
            </a:r>
            <a:endParaRPr lang="en-US" sz="1800" b="0" dirty="0" smtClean="0"/>
          </a:p>
          <a:p>
            <a:pPr lvl="1"/>
            <a:r>
              <a:rPr lang="en-US" sz="1600" b="0" dirty="0" smtClean="0"/>
              <a:t>the </a:t>
            </a:r>
            <a:r>
              <a:rPr lang="en-US" sz="1600" b="0" dirty="0"/>
              <a:t>problem </a:t>
            </a:r>
            <a:endParaRPr lang="en-US" sz="1600" b="0" dirty="0" smtClean="0"/>
          </a:p>
          <a:p>
            <a:pPr lvl="1"/>
            <a:r>
              <a:rPr lang="en-US" sz="1600" b="0" dirty="0" smtClean="0"/>
              <a:t>and </a:t>
            </a:r>
            <a:r>
              <a:rPr lang="en-US" sz="1600" b="0" dirty="0"/>
              <a:t>the solution. </a:t>
            </a:r>
            <a:endParaRPr lang="en-US" sz="1600" b="0" dirty="0" smtClean="0"/>
          </a:p>
          <a:p>
            <a:r>
              <a:rPr lang="en-US" sz="1800" b="0" dirty="0" smtClean="0"/>
              <a:t>In </a:t>
            </a:r>
            <a:r>
              <a:rPr lang="en-US" sz="1800" b="0" dirty="0"/>
              <a:t>the problem part, you need to describe the problem, explain why it is important, and show how it affects your audience. </a:t>
            </a:r>
            <a:endParaRPr lang="en-US" sz="1800" b="0" dirty="0" smtClean="0"/>
          </a:p>
          <a:p>
            <a:r>
              <a:rPr lang="en-US" sz="1800" b="0" dirty="0" smtClean="0"/>
              <a:t>In </a:t>
            </a:r>
            <a:r>
              <a:rPr lang="en-US" sz="1800" b="0" dirty="0"/>
              <a:t>the solution part, you need to present your solution, explain how it works, and show how it benefits your audience.</a:t>
            </a:r>
          </a:p>
        </p:txBody>
      </p:sp>
    </p:spTree>
    <p:extLst>
      <p:ext uri="{BB962C8B-B14F-4D97-AF65-F5344CB8AC3E}">
        <p14:creationId xmlns:p14="http://schemas.microsoft.com/office/powerpoint/2010/main" val="172233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sp>
        <p:nvSpPr>
          <p:cNvPr id="3" name="Content Placeholder 2"/>
          <p:cNvSpPr>
            <a:spLocks noGrp="1"/>
          </p:cNvSpPr>
          <p:nvPr>
            <p:ph sz="half" idx="1"/>
          </p:nvPr>
        </p:nvSpPr>
        <p:spPr/>
        <p:txBody>
          <a:bodyPr/>
          <a:lstStyle/>
          <a:p>
            <a:pPr marL="0" indent="0">
              <a:buNone/>
            </a:pPr>
            <a:r>
              <a:rPr lang="en-US" sz="2000" dirty="0" smtClean="0"/>
              <a:t>Analogy</a:t>
            </a:r>
          </a:p>
          <a:p>
            <a:r>
              <a:rPr lang="en-US" sz="1800" b="0" dirty="0"/>
              <a:t>An </a:t>
            </a:r>
            <a:r>
              <a:rPr lang="en-US" sz="1800" b="0" i="1" dirty="0"/>
              <a:t>analogy</a:t>
            </a:r>
            <a:r>
              <a:rPr lang="en-US" sz="1800" b="0" dirty="0"/>
              <a:t> is a figure of speech that helps your </a:t>
            </a:r>
            <a:r>
              <a:rPr lang="en-US" sz="1800" b="0" dirty="0" smtClean="0"/>
              <a:t>audience </a:t>
            </a:r>
            <a:r>
              <a:rPr lang="en-US" sz="1800" b="0" dirty="0"/>
              <a:t>understand something that would otherwise be difficult to comprehend. </a:t>
            </a:r>
            <a:endParaRPr lang="en-US" sz="1800" b="0" dirty="0" smtClean="0"/>
          </a:p>
          <a:p>
            <a:r>
              <a:rPr lang="en-US" sz="1800" b="0" dirty="0" smtClean="0"/>
              <a:t>An analogy </a:t>
            </a:r>
            <a:r>
              <a:rPr lang="en-US" sz="1800" b="0" dirty="0"/>
              <a:t>is an indirect comparison, using words like "like" or "as",</a:t>
            </a:r>
            <a:endParaRPr lang="en-US" sz="1800" b="0" dirty="0" smtClean="0"/>
          </a:p>
          <a:p>
            <a:r>
              <a:rPr lang="en-US" sz="1800" b="0" dirty="0" smtClean="0"/>
              <a:t>A </a:t>
            </a:r>
            <a:r>
              <a:rPr lang="en-US" sz="1800" b="0" dirty="0"/>
              <a:t>good </a:t>
            </a:r>
            <a:r>
              <a:rPr lang="en-US" sz="1800" b="0" i="1" dirty="0"/>
              <a:t>analogy:</a:t>
            </a:r>
            <a:endParaRPr lang="en-US" sz="1800" b="0" dirty="0"/>
          </a:p>
          <a:p>
            <a:pPr lvl="1"/>
            <a:r>
              <a:rPr lang="en-US" sz="1600" b="0" dirty="0"/>
              <a:t>Draws a clear parallel between the familiar and unfamiliar topic or idea.</a:t>
            </a:r>
          </a:p>
          <a:p>
            <a:pPr lvl="1"/>
            <a:r>
              <a:rPr lang="en-US" sz="1600" b="0" dirty="0"/>
              <a:t>Elaborates on the comparison to enhance understanding</a:t>
            </a:r>
            <a:r>
              <a:rPr lang="en-US" sz="1400" b="0" dirty="0"/>
              <a:t>.</a:t>
            </a:r>
          </a:p>
          <a:p>
            <a:endParaRPr lang="en-US" sz="1800" b="0" dirty="0"/>
          </a:p>
        </p:txBody>
      </p:sp>
      <p:sp>
        <p:nvSpPr>
          <p:cNvPr id="4" name="Content Placeholder 3"/>
          <p:cNvSpPr>
            <a:spLocks noGrp="1"/>
          </p:cNvSpPr>
          <p:nvPr>
            <p:ph sz="half" idx="2"/>
          </p:nvPr>
        </p:nvSpPr>
        <p:spPr/>
        <p:txBody>
          <a:bodyPr/>
          <a:lstStyle/>
          <a:p>
            <a:r>
              <a:rPr lang="en-US" sz="2000" b="0" i="1" dirty="0"/>
              <a:t>“People are like stained-glass windows. They sparkle and shine when the sun is out, but when the darkness sets in, their true beauty is revealed only if there is a light from within.” </a:t>
            </a:r>
            <a:endParaRPr lang="en-US" sz="2000" b="0" i="1" dirty="0" smtClean="0"/>
          </a:p>
          <a:p>
            <a:endParaRPr lang="en-US" sz="2000" dirty="0"/>
          </a:p>
          <a:p>
            <a:r>
              <a:rPr lang="en-US" sz="2000" dirty="0" smtClean="0"/>
              <a:t>Elisabeth </a:t>
            </a:r>
            <a:r>
              <a:rPr lang="en-US" sz="2000" dirty="0" err="1"/>
              <a:t>Kübler</a:t>
            </a:r>
            <a:r>
              <a:rPr lang="en-US" sz="2000" dirty="0"/>
              <a:t>-Ross </a:t>
            </a:r>
          </a:p>
          <a:p>
            <a:endParaRPr lang="en-US" sz="2000" dirty="0"/>
          </a:p>
        </p:txBody>
      </p:sp>
    </p:spTree>
    <p:extLst>
      <p:ext uri="{BB962C8B-B14F-4D97-AF65-F5344CB8AC3E}">
        <p14:creationId xmlns:p14="http://schemas.microsoft.com/office/powerpoint/2010/main" val="233356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sp>
        <p:nvSpPr>
          <p:cNvPr id="3" name="Content Placeholder 2"/>
          <p:cNvSpPr>
            <a:spLocks noGrp="1"/>
          </p:cNvSpPr>
          <p:nvPr>
            <p:ph sz="half" idx="1"/>
          </p:nvPr>
        </p:nvSpPr>
        <p:spPr/>
        <p:txBody>
          <a:bodyPr/>
          <a:lstStyle/>
          <a:p>
            <a:pPr marL="0" indent="0">
              <a:buNone/>
            </a:pPr>
            <a:r>
              <a:rPr lang="en-US" sz="2000" dirty="0" smtClean="0"/>
              <a:t>Metaphor</a:t>
            </a:r>
          </a:p>
          <a:p>
            <a:r>
              <a:rPr lang="en-US" sz="1600" b="0" dirty="0"/>
              <a:t>A metaphor is a figure of speech that implicitly compares two unrelated things, typically by stating that one thing is </a:t>
            </a:r>
            <a:r>
              <a:rPr lang="en-US" sz="1600" b="0" dirty="0" smtClean="0"/>
              <a:t>another.</a:t>
            </a:r>
            <a:endParaRPr lang="en-US" sz="1600" b="0" dirty="0"/>
          </a:p>
          <a:p>
            <a:pPr lvl="1"/>
            <a:r>
              <a:rPr lang="en-US" sz="1600" b="0" dirty="0"/>
              <a:t>A metaphor is a direct comparison, such as "life is a roller </a:t>
            </a:r>
            <a:r>
              <a:rPr lang="en-US" sz="1600" b="0" dirty="0" smtClean="0"/>
              <a:t>coaster“, "</a:t>
            </a:r>
            <a:r>
              <a:rPr lang="en-US" sz="1600" b="0" dirty="0"/>
              <a:t>time is </a:t>
            </a:r>
            <a:r>
              <a:rPr lang="en-US" sz="1600" b="0" dirty="0" smtClean="0"/>
              <a:t>money“, or </a:t>
            </a:r>
            <a:r>
              <a:rPr lang="en-US" sz="1600" b="0" dirty="0"/>
              <a:t>“that chef is a magician</a:t>
            </a:r>
            <a:r>
              <a:rPr lang="en-US" sz="1600" b="0" dirty="0" smtClean="0"/>
              <a:t>”.</a:t>
            </a:r>
            <a:endParaRPr lang="en-US" sz="1600" b="0" dirty="0"/>
          </a:p>
          <a:p>
            <a:r>
              <a:rPr lang="en-US" sz="1600" b="0" dirty="0" smtClean="0"/>
              <a:t>Metaphors </a:t>
            </a:r>
            <a:r>
              <a:rPr lang="en-US" sz="1600" b="0" dirty="0"/>
              <a:t>can be used to create vivid imagery, exaggerate a characteristic or action, or express a complex idea</a:t>
            </a:r>
            <a:r>
              <a:rPr lang="en-US" sz="1600" b="0" dirty="0" smtClean="0"/>
              <a:t>.</a:t>
            </a:r>
            <a:endParaRPr lang="en-US" sz="1600" b="0" dirty="0"/>
          </a:p>
        </p:txBody>
      </p:sp>
      <p:sp>
        <p:nvSpPr>
          <p:cNvPr id="4" name="Content Placeholder 3"/>
          <p:cNvSpPr>
            <a:spLocks noGrp="1"/>
          </p:cNvSpPr>
          <p:nvPr>
            <p:ph sz="half" idx="2"/>
          </p:nvPr>
        </p:nvSpPr>
        <p:spPr/>
        <p:txBody>
          <a:bodyPr/>
          <a:lstStyle/>
          <a:p>
            <a:r>
              <a:rPr lang="en-US" sz="2000" b="0" i="1" dirty="0" smtClean="0"/>
              <a:t>“I </a:t>
            </a:r>
            <a:r>
              <a:rPr lang="en-US" sz="2000" b="0" i="1" dirty="0"/>
              <a:t>have a dream that one day even the state of Mississippi, a state sweltering with the heat of injustice, sweltering with the heat of oppression, will be transformed into an oasis of freedom and justice</a:t>
            </a:r>
            <a:r>
              <a:rPr lang="en-US" sz="2000" b="0" i="1" dirty="0" smtClean="0"/>
              <a:t>.”</a:t>
            </a:r>
            <a:r>
              <a:rPr lang="en-US" sz="2000" b="0" i="1" dirty="0"/>
              <a:t/>
            </a:r>
            <a:br>
              <a:rPr lang="en-US" sz="2000" b="0" i="1" dirty="0"/>
            </a:br>
            <a:endParaRPr lang="en-US" sz="2000" b="0" i="1" dirty="0" smtClean="0"/>
          </a:p>
          <a:p>
            <a:r>
              <a:rPr lang="en-US" sz="2000" dirty="0" smtClean="0"/>
              <a:t>Martin </a:t>
            </a:r>
            <a:r>
              <a:rPr lang="en-US" sz="2000" dirty="0"/>
              <a:t>Luther King’s 'I Have a Dream Speech' in 1963</a:t>
            </a:r>
          </a:p>
        </p:txBody>
      </p:sp>
    </p:spTree>
    <p:extLst>
      <p:ext uri="{BB962C8B-B14F-4D97-AF65-F5344CB8AC3E}">
        <p14:creationId xmlns:p14="http://schemas.microsoft.com/office/powerpoint/2010/main" val="2401415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sp>
        <p:nvSpPr>
          <p:cNvPr id="4" name="Content Placeholder 3"/>
          <p:cNvSpPr>
            <a:spLocks noGrp="1"/>
          </p:cNvSpPr>
          <p:nvPr>
            <p:ph idx="1"/>
          </p:nvPr>
        </p:nvSpPr>
        <p:spPr>
          <a:xfrm>
            <a:off x="1825625" y="1600200"/>
            <a:ext cx="6923088" cy="2261642"/>
          </a:xfrm>
        </p:spPr>
        <p:txBody>
          <a:bodyPr/>
          <a:lstStyle/>
          <a:p>
            <a:pPr marL="0" indent="0">
              <a:buNone/>
            </a:pPr>
            <a:r>
              <a:rPr lang="en-US" sz="2000" dirty="0" smtClean="0"/>
              <a:t>Cause and Effect</a:t>
            </a:r>
          </a:p>
          <a:p>
            <a:r>
              <a:rPr lang="en-US" sz="1800" b="0" dirty="0"/>
              <a:t>This organizational pattern is useful for scientific discussions, informative, or explanatory purposes.</a:t>
            </a:r>
          </a:p>
          <a:p>
            <a:pPr lvl="1"/>
            <a:r>
              <a:rPr lang="en-US" sz="1600" b="0" dirty="0"/>
              <a:t>You state a problem or situation, </a:t>
            </a:r>
          </a:p>
          <a:p>
            <a:pPr lvl="1"/>
            <a:r>
              <a:rPr lang="en-US" sz="1600" b="0" dirty="0"/>
              <a:t>what caused it to happen, </a:t>
            </a:r>
          </a:p>
          <a:p>
            <a:pPr lvl="1"/>
            <a:r>
              <a:rPr lang="en-US" sz="1600" b="0" dirty="0"/>
              <a:t>and describe what the impacts or consequences have been.</a:t>
            </a:r>
          </a:p>
          <a:p>
            <a:pPr lvl="1"/>
            <a:r>
              <a:rPr lang="en-US" sz="1600" b="0" dirty="0"/>
              <a:t>When applicable, you explain how they affect your audience.</a:t>
            </a:r>
          </a:p>
          <a:p>
            <a:pPr marL="0" indent="0">
              <a:buNone/>
            </a:pPr>
            <a:endParaRPr lang="en-US" sz="2000" dirty="0" smtClean="0"/>
          </a:p>
        </p:txBody>
      </p:sp>
      <p:pic>
        <p:nvPicPr>
          <p:cNvPr id="9"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885505" y="3933850"/>
            <a:ext cx="4752528" cy="2672820"/>
          </a:xfrm>
          <a:prstGeom prst="rect">
            <a:avLst/>
          </a:prstGeom>
          <a:noFill/>
          <a:ln w="9525">
            <a:noFill/>
            <a:miter lim="800000"/>
            <a:headEnd/>
            <a:tailEnd/>
          </a:ln>
          <a:effectLst/>
        </p:spPr>
      </p:pic>
    </p:spTree>
    <p:extLst>
      <p:ext uri="{BB962C8B-B14F-4D97-AF65-F5344CB8AC3E}">
        <p14:creationId xmlns:p14="http://schemas.microsoft.com/office/powerpoint/2010/main" val="4277361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sp>
        <p:nvSpPr>
          <p:cNvPr id="3" name="Content Placeholder 2"/>
          <p:cNvSpPr>
            <a:spLocks noGrp="1"/>
          </p:cNvSpPr>
          <p:nvPr>
            <p:ph sz="half" idx="1"/>
          </p:nvPr>
        </p:nvSpPr>
        <p:spPr/>
        <p:txBody>
          <a:bodyPr/>
          <a:lstStyle/>
          <a:p>
            <a:pPr marL="0" indent="0">
              <a:buNone/>
            </a:pPr>
            <a:r>
              <a:rPr lang="en-US" sz="2000" dirty="0" smtClean="0"/>
              <a:t>Divide a </a:t>
            </a:r>
            <a:r>
              <a:rPr lang="en-US" sz="2000" dirty="0" smtClean="0"/>
              <a:t>Word</a:t>
            </a:r>
          </a:p>
          <a:p>
            <a:r>
              <a:rPr lang="en-US" sz="1800" b="0" dirty="0" smtClean="0"/>
              <a:t>Find a word that mirrors your ideas in such a way that you can use it as an acronym, or mnemonic device, to make your main points easy to remember.</a:t>
            </a:r>
            <a:endParaRPr lang="en-US" sz="1800" b="0"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34781" y="1600200"/>
            <a:ext cx="3241725" cy="4527550"/>
          </a:xfrm>
        </p:spPr>
      </p:pic>
    </p:spTree>
    <p:extLst>
      <p:ext uri="{BB962C8B-B14F-4D97-AF65-F5344CB8AC3E}">
        <p14:creationId xmlns:p14="http://schemas.microsoft.com/office/powerpoint/2010/main" val="642758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sp>
        <p:nvSpPr>
          <p:cNvPr id="3" name="Content Placeholder 2"/>
          <p:cNvSpPr>
            <a:spLocks noGrp="1"/>
          </p:cNvSpPr>
          <p:nvPr>
            <p:ph sz="half" idx="1"/>
          </p:nvPr>
        </p:nvSpPr>
        <p:spPr>
          <a:xfrm>
            <a:off x="1825624" y="1600200"/>
            <a:ext cx="7139657" cy="2477666"/>
          </a:xfrm>
        </p:spPr>
        <p:txBody>
          <a:bodyPr/>
          <a:lstStyle/>
          <a:p>
            <a:pPr marL="0" indent="0">
              <a:buNone/>
            </a:pPr>
            <a:r>
              <a:rPr lang="en-US" sz="2000" dirty="0" smtClean="0"/>
              <a:t>Segment a </a:t>
            </a:r>
            <a:r>
              <a:rPr lang="en-US" sz="2000" dirty="0" smtClean="0"/>
              <a:t>Topic</a:t>
            </a:r>
          </a:p>
          <a:p>
            <a:r>
              <a:rPr lang="en-US" sz="1800" b="0" dirty="0" smtClean="0"/>
              <a:t>A common way </a:t>
            </a:r>
            <a:r>
              <a:rPr lang="en-US" sz="1800" b="0" dirty="0"/>
              <a:t>for organizing a speech is by categories or topics. </a:t>
            </a:r>
            <a:endParaRPr lang="en-US" sz="1800" b="0" dirty="0" smtClean="0"/>
          </a:p>
          <a:p>
            <a:r>
              <a:rPr lang="en-US" sz="1800" b="0" dirty="0" smtClean="0"/>
              <a:t>The </a:t>
            </a:r>
            <a:r>
              <a:rPr lang="en-US" sz="1800" b="0" dirty="0"/>
              <a:t>categories function as a way to help the speaker organize the message in a consistent fashion. </a:t>
            </a:r>
            <a:endParaRPr lang="en-US" sz="1800" b="0" dirty="0" smtClean="0"/>
          </a:p>
          <a:p>
            <a:r>
              <a:rPr lang="en-US" sz="1800" b="0" dirty="0" smtClean="0"/>
              <a:t>The </a:t>
            </a:r>
            <a:r>
              <a:rPr lang="en-US" sz="1800" b="0" dirty="0"/>
              <a:t>goal of a categorical/topical speech pattern is to create categories (or chunks) of information that go together to help support your original specific purpose. </a:t>
            </a:r>
            <a:endParaRPr lang="en-US" sz="1800" b="0" dirty="0"/>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2521648520"/>
              </p:ext>
            </p:extLst>
          </p:nvPr>
        </p:nvGraphicFramePr>
        <p:xfrm>
          <a:off x="2268538" y="4250608"/>
          <a:ext cx="6048672" cy="2137236"/>
        </p:xfrm>
        <a:graphic>
          <a:graphicData uri="http://schemas.openxmlformats.org/drawingml/2006/table">
            <a:tbl>
              <a:tblPr>
                <a:tableStyleId>{BC89EF96-8CEA-46FF-86C4-4CE0E7609802}</a:tableStyleId>
              </a:tblPr>
              <a:tblGrid>
                <a:gridCol w="3024336"/>
                <a:gridCol w="3024336"/>
              </a:tblGrid>
              <a:tr h="365760">
                <a:tc>
                  <a:txBody>
                    <a:bodyPr/>
                    <a:lstStyle/>
                    <a:p>
                      <a:pPr algn="ctr"/>
                      <a:r>
                        <a:rPr lang="en-US" sz="1600" b="1" dirty="0">
                          <a:solidFill>
                            <a:srgbClr val="666666"/>
                          </a:solidFill>
                        </a:rPr>
                        <a:t>Specific Purpose</a:t>
                      </a: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en-US" sz="1600" b="1" dirty="0" smtClean="0">
                          <a:solidFill>
                            <a:srgbClr val="666666"/>
                          </a:solidFill>
                        </a:rPr>
                        <a:t>How a Scout Camp Is Laid Out</a:t>
                      </a:r>
                      <a:endParaRPr lang="en-US" sz="1600" b="1"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95246">
                <a:tc rowSpan="6">
                  <a:txBody>
                    <a:bodyPr/>
                    <a:lstStyle/>
                    <a:p>
                      <a:pPr algn="ctr"/>
                      <a:r>
                        <a:rPr lang="en-US" sz="1600" b="1" dirty="0">
                          <a:solidFill>
                            <a:srgbClr val="666666"/>
                          </a:solidFill>
                        </a:rPr>
                        <a:t>Main Points</a:t>
                      </a: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en-US" sz="1600" dirty="0" smtClean="0">
                          <a:solidFill>
                            <a:srgbClr val="666666"/>
                          </a:solidFill>
                        </a:rPr>
                        <a:t>Campsite</a:t>
                      </a: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95246">
                <a:tc vMerge="1">
                  <a:txBody>
                    <a:bodyPr/>
                    <a:lstStyle/>
                    <a:p>
                      <a:endParaRPr lang="en-US"/>
                    </a:p>
                  </a:txBody>
                  <a:tcPr/>
                </a:tc>
                <a:tc>
                  <a:txBody>
                    <a:bodyPr/>
                    <a:lstStyle/>
                    <a:p>
                      <a:pPr algn="ctr"/>
                      <a:r>
                        <a:rPr lang="en-US" sz="1600" dirty="0" smtClean="0">
                          <a:solidFill>
                            <a:srgbClr val="666666"/>
                          </a:solidFill>
                        </a:rPr>
                        <a:t>Trading Post</a:t>
                      </a: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95246">
                <a:tc vMerge="1">
                  <a:txBody>
                    <a:bodyPr/>
                    <a:lstStyle/>
                    <a:p>
                      <a:endParaRPr lang="en-US"/>
                    </a:p>
                  </a:txBody>
                  <a:tcPr/>
                </a:tc>
                <a:tc>
                  <a:txBody>
                    <a:bodyPr/>
                    <a:lstStyle/>
                    <a:p>
                      <a:pPr algn="ctr"/>
                      <a:r>
                        <a:rPr lang="en-US" sz="1600" dirty="0" smtClean="0">
                          <a:solidFill>
                            <a:srgbClr val="666666"/>
                          </a:solidFill>
                        </a:rPr>
                        <a:t>Waterfront</a:t>
                      </a: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95246">
                <a:tc vMerge="1">
                  <a:txBody>
                    <a:bodyPr/>
                    <a:lstStyle/>
                    <a:p>
                      <a:pPr algn="ct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en-US" sz="1600" dirty="0" smtClean="0">
                          <a:solidFill>
                            <a:srgbClr val="666666"/>
                          </a:solidFill>
                        </a:rPr>
                        <a:t>Shooting Sports</a:t>
                      </a: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95246">
                <a:tc vMerge="1">
                  <a:txBody>
                    <a:bodyPr/>
                    <a:lstStyle/>
                    <a:p>
                      <a:pPr algn="ct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en-US" sz="1600" dirty="0" smtClean="0">
                          <a:solidFill>
                            <a:srgbClr val="666666"/>
                          </a:solidFill>
                        </a:rPr>
                        <a:t>Scoutcraft Area</a:t>
                      </a: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95246">
                <a:tc vMerge="1">
                  <a:txBody>
                    <a:bodyPr/>
                    <a:lstStyle/>
                    <a:p>
                      <a:pPr algn="ct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a:r>
                        <a:rPr lang="en-US" sz="1600" dirty="0" smtClean="0">
                          <a:solidFill>
                            <a:srgbClr val="666666"/>
                          </a:solidFill>
                        </a:rPr>
                        <a:t>Nature Area</a:t>
                      </a:r>
                      <a:endParaRPr lang="en-US" sz="1600" dirty="0">
                        <a:solidFill>
                          <a:srgbClr val="666666"/>
                        </a:solidFill>
                      </a:endParaRPr>
                    </a:p>
                  </a:txBody>
                  <a:tcPr marL="0" marR="0" marT="0"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22714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Organize Your Speech</a:t>
            </a:r>
            <a:endParaRPr lang="en-US" dirty="0"/>
          </a:p>
        </p:txBody>
      </p:sp>
      <p:sp>
        <p:nvSpPr>
          <p:cNvPr id="3" name="Content Placeholder 2"/>
          <p:cNvSpPr>
            <a:spLocks noGrp="1"/>
          </p:cNvSpPr>
          <p:nvPr>
            <p:ph sz="half" idx="1"/>
          </p:nvPr>
        </p:nvSpPr>
        <p:spPr/>
        <p:txBody>
          <a:bodyPr/>
          <a:lstStyle/>
          <a:p>
            <a:pPr marL="0" indent="0">
              <a:buNone/>
            </a:pPr>
            <a:r>
              <a:rPr lang="en-US" sz="2000" dirty="0"/>
              <a:t>Numerical Lists</a:t>
            </a:r>
          </a:p>
          <a:p>
            <a:r>
              <a:rPr lang="en-US" sz="1800" b="0" dirty="0"/>
              <a:t>Organizing by types or categories. </a:t>
            </a:r>
          </a:p>
          <a:p>
            <a:r>
              <a:rPr lang="en-US" sz="1800" b="0" dirty="0"/>
              <a:t>This type of organization happens when speakers take their main topic and decide what main subtopics are the most important to discuss. </a:t>
            </a:r>
          </a:p>
          <a:p>
            <a:r>
              <a:rPr lang="en-US" sz="1800" b="0" dirty="0"/>
              <a:t>Keep your list short – 3 to 4 main points.</a:t>
            </a:r>
          </a:p>
          <a:p>
            <a:endParaRPr lang="en-US" sz="1800" dirty="0"/>
          </a:p>
        </p:txBody>
      </p:sp>
      <p:sp>
        <p:nvSpPr>
          <p:cNvPr id="4" name="Content Placeholder 3"/>
          <p:cNvSpPr>
            <a:spLocks noGrp="1"/>
          </p:cNvSpPr>
          <p:nvPr>
            <p:ph sz="half" idx="2"/>
          </p:nvPr>
        </p:nvSpPr>
        <p:spPr/>
        <p:txBody>
          <a:bodyPr/>
          <a:lstStyle/>
          <a:p>
            <a:pPr marL="0" indent="0">
              <a:buNone/>
            </a:pPr>
            <a:r>
              <a:rPr lang="en-US" sz="1800" b="0" dirty="0" smtClean="0"/>
              <a:t>Examples:</a:t>
            </a:r>
          </a:p>
          <a:p>
            <a:pPr marL="0" indent="0">
              <a:buNone/>
            </a:pPr>
            <a:r>
              <a:rPr lang="en-US" sz="1800" b="0" i="1" dirty="0" smtClean="0"/>
              <a:t>“3 Ways to Lose Weight Now”</a:t>
            </a:r>
          </a:p>
          <a:p>
            <a:pPr marL="0" indent="0">
              <a:buNone/>
            </a:pPr>
            <a:r>
              <a:rPr lang="en-US" sz="1800" b="0" i="1" dirty="0" smtClean="0"/>
              <a:t>“The Top 4 Backpacking Trails in Ohio”</a:t>
            </a:r>
          </a:p>
          <a:p>
            <a:pPr marL="0" indent="0">
              <a:buNone/>
            </a:pPr>
            <a:r>
              <a:rPr lang="en-US" sz="1800" b="0" i="1" dirty="0" smtClean="0"/>
              <a:t>“The 5 Deadliest Storms in U.S. History”</a:t>
            </a:r>
          </a:p>
          <a:p>
            <a:pPr marL="0" indent="0">
              <a:buNone/>
            </a:pPr>
            <a:r>
              <a:rPr lang="en-US" sz="1800" b="0" i="1" dirty="0" smtClean="0"/>
              <a:t>“The 3 All-time Best Christmas Movies”</a:t>
            </a:r>
          </a:p>
          <a:p>
            <a:pPr marL="0" indent="0">
              <a:buNone/>
            </a:pPr>
            <a:endParaRPr lang="en-US" sz="1800" b="0" dirty="0" smtClean="0"/>
          </a:p>
        </p:txBody>
      </p:sp>
    </p:spTree>
    <p:extLst>
      <p:ext uri="{BB962C8B-B14F-4D97-AF65-F5344CB8AC3E}">
        <p14:creationId xmlns:p14="http://schemas.microsoft.com/office/powerpoint/2010/main" val="1445370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Reference Material</a:t>
            </a:r>
            <a:endParaRPr lang="en-US" dirty="0"/>
          </a:p>
        </p:txBody>
      </p:sp>
      <p:sp>
        <p:nvSpPr>
          <p:cNvPr id="3" name="Content Placeholder 2"/>
          <p:cNvSpPr>
            <a:spLocks noGrp="1"/>
          </p:cNvSpPr>
          <p:nvPr>
            <p:ph sz="half" idx="1"/>
          </p:nvPr>
        </p:nvSpPr>
        <p:spPr/>
        <p:txBody>
          <a:bodyPr/>
          <a:lstStyle/>
          <a:p>
            <a:r>
              <a:rPr lang="en-US" sz="2000" b="0" dirty="0" smtClean="0"/>
              <a:t>Mining reference materials is a good way to find quotes, statistics, offbeat facts, and other tools to spice up your speech.</a:t>
            </a:r>
          </a:p>
          <a:p>
            <a:pPr lvl="1"/>
            <a:r>
              <a:rPr lang="en-US" sz="1600" b="0" dirty="0" smtClean="0"/>
              <a:t>Check out what other intelligent people have said about your topic in “</a:t>
            </a:r>
            <a:r>
              <a:rPr lang="en-US" sz="1600" b="0" i="1" dirty="0" smtClean="0"/>
              <a:t>Bartlett’s Familiar Quotations</a:t>
            </a:r>
            <a:r>
              <a:rPr lang="en-US" sz="1600" b="0" dirty="0" smtClean="0"/>
              <a:t>.”</a:t>
            </a:r>
          </a:p>
          <a:p>
            <a:pPr lvl="1"/>
            <a:r>
              <a:rPr lang="en-US" sz="1600" b="0" dirty="0" smtClean="0"/>
              <a:t>For statistics, try an almanac.</a:t>
            </a:r>
          </a:p>
          <a:p>
            <a:pPr lvl="1"/>
            <a:r>
              <a:rPr lang="en-US" sz="1600" b="0" dirty="0" smtClean="0"/>
              <a:t>The </a:t>
            </a:r>
            <a:r>
              <a:rPr lang="en-US" sz="1600" b="0" i="1" dirty="0" smtClean="0"/>
              <a:t>Guinness Book of World Records </a:t>
            </a:r>
            <a:r>
              <a:rPr lang="en-US" sz="1600" b="0" dirty="0" smtClean="0"/>
              <a:t>can help you find offbeat facts.</a:t>
            </a:r>
            <a:endParaRPr lang="en-US" sz="1600" b="0" dirty="0"/>
          </a:p>
        </p:txBody>
      </p:sp>
      <p:sp>
        <p:nvSpPr>
          <p:cNvPr id="4" name="Rectangle 3"/>
          <p:cNvSpPr/>
          <p:nvPr/>
        </p:nvSpPr>
        <p:spPr>
          <a:xfrm>
            <a:off x="5499412" y="4927420"/>
            <a:ext cx="3395624" cy="1323439"/>
          </a:xfrm>
          <a:prstGeom prst="rect">
            <a:avLst/>
          </a:prstGeom>
        </p:spPr>
        <p:txBody>
          <a:bodyPr wrap="square">
            <a:spAutoFit/>
          </a:bodyPr>
          <a:lstStyle/>
          <a:p>
            <a:r>
              <a:rPr lang="en-US" sz="1600" i="1" dirty="0">
                <a:solidFill>
                  <a:schemeClr val="dk1"/>
                </a:solidFill>
                <a:highlight>
                  <a:srgbClr val="FFFFFF"/>
                </a:highlight>
                <a:uFill>
                  <a:noFill/>
                </a:uFill>
                <a:latin typeface="Raleway"/>
                <a:ea typeface="Raleway"/>
                <a:cs typeface="Raleway"/>
                <a:sym typeface="Raleway"/>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lc="http://schemas.openxmlformats.org/drawingml/2006/lockedCanvas" val="tx"/>
                    </a:ext>
                  </a:extLst>
                </a:hlinkClick>
              </a:rPr>
              <a:t>Magpies</a:t>
            </a:r>
            <a:r>
              <a:rPr lang="en-US" sz="1600" i="1" dirty="0">
                <a:solidFill>
                  <a:schemeClr val="dk1"/>
                </a:solidFill>
                <a:highlight>
                  <a:srgbClr val="FFFFFF"/>
                </a:highlight>
                <a:latin typeface="Raleway"/>
                <a:ea typeface="Raleway"/>
                <a:cs typeface="Raleway"/>
                <a:sym typeface="Raleway"/>
              </a:rPr>
              <a:t> are considered one of the most intelligent animals in the world, and the only non-mammal species able to recognize itself in a mirror test.</a:t>
            </a:r>
            <a:endParaRPr lang="en-US" sz="1600" i="1" dirty="0">
              <a:solidFill>
                <a:schemeClr val="dk1"/>
              </a:solidFill>
              <a:latin typeface="Raleway"/>
              <a:ea typeface="Raleway"/>
              <a:cs typeface="Raleway"/>
              <a:sym typeface="Raleway"/>
            </a:endParaRPr>
          </a:p>
        </p:txBody>
      </p:sp>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2482" t="18695" r="13088" b="20417"/>
          <a:stretch/>
        </p:blipFill>
        <p:spPr>
          <a:xfrm>
            <a:off x="5411741" y="1125538"/>
            <a:ext cx="3432839" cy="1872208"/>
          </a:xfr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401" t="14378" r="9500"/>
          <a:stretch/>
        </p:blipFill>
        <p:spPr>
          <a:xfrm>
            <a:off x="5297119" y="3069754"/>
            <a:ext cx="3624959" cy="1584176"/>
          </a:xfrm>
          <a:prstGeom prst="rect">
            <a:avLst/>
          </a:prstGeom>
        </p:spPr>
      </p:pic>
    </p:spTree>
    <p:extLst>
      <p:ext uri="{BB962C8B-B14F-4D97-AF65-F5344CB8AC3E}">
        <p14:creationId xmlns:p14="http://schemas.microsoft.com/office/powerpoint/2010/main" val="391380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540346" y="1773238"/>
            <a:ext cx="8208367" cy="504825"/>
          </a:xfrm>
        </p:spPr>
        <p:txBody>
          <a:bodyPr/>
          <a:lstStyle/>
          <a:p>
            <a:r>
              <a:rPr lang="en-US" sz="3200" dirty="0" smtClean="0"/>
              <a:t>Public Speaking Merit Badge Requirements</a:t>
            </a:r>
            <a:endParaRPr lang="uk-UA" sz="3200" dirty="0"/>
          </a:p>
        </p:txBody>
      </p:sp>
      <p:sp>
        <p:nvSpPr>
          <p:cNvPr id="36867" name="Rectangle 3"/>
          <p:cNvSpPr>
            <a:spLocks noGrp="1" noChangeArrowheads="1"/>
          </p:cNvSpPr>
          <p:nvPr>
            <p:ph type="body" idx="1"/>
          </p:nvPr>
        </p:nvSpPr>
        <p:spPr>
          <a:xfrm>
            <a:off x="755650" y="2493963"/>
            <a:ext cx="7993063" cy="4175125"/>
          </a:xfrm>
        </p:spPr>
        <p:txBody>
          <a:bodyPr/>
          <a:lstStyle/>
          <a:p>
            <a:pPr>
              <a:buFont typeface="+mj-lt"/>
              <a:buAutoNum type="arabicPeriod"/>
            </a:pPr>
            <a:r>
              <a:rPr lang="en-US" sz="1600" b="0" dirty="0"/>
              <a:t>Give a three- to five-minute introduction of yourself to an audience such as your troop, class at school, or some other group.</a:t>
            </a:r>
          </a:p>
          <a:p>
            <a:pPr>
              <a:buFont typeface="+mj-lt"/>
              <a:buAutoNum type="arabicPeriod"/>
            </a:pPr>
            <a:r>
              <a:rPr lang="en-US" sz="1600" b="0" dirty="0"/>
              <a:t>Prepare a three- to five-minute talk on a topic of your choice that incorporates body language and visual aids. </a:t>
            </a:r>
          </a:p>
          <a:p>
            <a:pPr>
              <a:buFont typeface="+mj-lt"/>
              <a:buAutoNum type="arabicPeriod"/>
            </a:pPr>
            <a:r>
              <a:rPr lang="en-US" sz="1600" b="0" dirty="0"/>
              <a:t>Give an impromptu talk of at least two minutes, either as part of a group discussion or before your counselor. Use a subject selected by your counselor that is  interesting to you but that is not known to you in advance and for which you do not have time to prepare.</a:t>
            </a:r>
          </a:p>
          <a:p>
            <a:pPr>
              <a:buFont typeface="+mj-lt"/>
              <a:buAutoNum type="arabicPeriod"/>
            </a:pPr>
            <a:r>
              <a:rPr lang="en-US" sz="1600" b="0" dirty="0"/>
              <a:t>Select a topic of interest to your audience. Collect and organize information about this topic and prepare an outline. Write an eight- to 10-minute speech, practice it, then deliver it in a conversational way.</a:t>
            </a:r>
          </a:p>
          <a:p>
            <a:pPr>
              <a:buFont typeface="+mj-lt"/>
              <a:buAutoNum type="arabicPeriod"/>
            </a:pPr>
            <a:r>
              <a:rPr lang="en-US" sz="1600" b="0" dirty="0"/>
              <a:t>Show you know parliamentary procedure by leading a discussion or meeting according to accepted rules of order; or by answering questions on the rules of order.</a:t>
            </a:r>
          </a:p>
          <a:p>
            <a:pPr lvl="1" eaLnBrk="0" hangingPunct="0">
              <a:spcBef>
                <a:spcPct val="0"/>
              </a:spcBef>
              <a:buFont typeface="+mj-lt"/>
              <a:buAutoNum type="alphaLcPeriod"/>
            </a:pPr>
            <a:endParaRPr lang="en-US" altLang="en-US" sz="1200" b="0" dirty="0" smtClean="0">
              <a:solidFill>
                <a:schemeClr val="tx1"/>
              </a:solidFill>
              <a:latin typeface="Arial" panose="020B0604020202020204" pitchFamily="34" charset="0"/>
            </a:endParaRPr>
          </a:p>
          <a:p>
            <a:pPr marL="400050" lvl="1" indent="0" eaLnBrk="0" hangingPunct="0">
              <a:spcBef>
                <a:spcPct val="0"/>
              </a:spcBef>
              <a:buFontTx/>
              <a:buAutoNum type="alphaLcPeriod"/>
            </a:pPr>
            <a:endParaRPr lang="en-US" altLang="en-US" sz="1200" b="0" dirty="0" smtClean="0">
              <a:solidFill>
                <a:schemeClr val="tx1"/>
              </a:solidFill>
              <a:latin typeface="Arial" panose="020B0604020202020204" pitchFamily="34" charset="0"/>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798" y="45418"/>
            <a:ext cx="1448082" cy="144016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Outlining a Speech</a:t>
            </a:r>
            <a:endParaRPr lang="en-US" dirty="0"/>
          </a:p>
        </p:txBody>
      </p:sp>
      <p:sp>
        <p:nvSpPr>
          <p:cNvPr id="3" name="Content Placeholder 2"/>
          <p:cNvSpPr>
            <a:spLocks noGrp="1"/>
          </p:cNvSpPr>
          <p:nvPr>
            <p:ph sz="half" idx="1"/>
          </p:nvPr>
        </p:nvSpPr>
        <p:spPr>
          <a:xfrm>
            <a:off x="1825625" y="1600200"/>
            <a:ext cx="3384550" cy="4709914"/>
          </a:xfrm>
        </p:spPr>
        <p:txBody>
          <a:bodyPr/>
          <a:lstStyle/>
          <a:p>
            <a:pPr marL="0" indent="0">
              <a:buNone/>
            </a:pPr>
            <a:r>
              <a:rPr lang="en-US" sz="2000" dirty="0" smtClean="0"/>
              <a:t>When to outline a speech</a:t>
            </a:r>
            <a:r>
              <a:rPr lang="en-US" b="0" dirty="0" smtClean="0"/>
              <a:t>.</a:t>
            </a:r>
          </a:p>
          <a:p>
            <a:r>
              <a:rPr lang="en-US" sz="1800" b="0" dirty="0" smtClean="0"/>
              <a:t>The longer the speech, the more you need an outline.</a:t>
            </a:r>
          </a:p>
          <a:p>
            <a:r>
              <a:rPr lang="en-US" sz="1800" b="0" dirty="0" smtClean="0"/>
              <a:t>Think of an outline as a map to guide you through each part of your speech.</a:t>
            </a:r>
          </a:p>
          <a:p>
            <a:r>
              <a:rPr lang="en-US" sz="1800" b="0" dirty="0" smtClean="0"/>
              <a:t>A speech naturally divides into three parts:</a:t>
            </a:r>
          </a:p>
          <a:p>
            <a:pPr lvl="1"/>
            <a:r>
              <a:rPr lang="en-US" sz="1600" b="0" dirty="0" smtClean="0"/>
              <a:t>Introduction</a:t>
            </a:r>
          </a:p>
          <a:p>
            <a:pPr lvl="1"/>
            <a:r>
              <a:rPr lang="en-US" sz="1600" b="0" dirty="0" smtClean="0"/>
              <a:t>Body</a:t>
            </a:r>
          </a:p>
          <a:p>
            <a:pPr lvl="1"/>
            <a:r>
              <a:rPr lang="en-US" sz="1600" b="0" dirty="0" smtClean="0"/>
              <a:t>Conclusion</a:t>
            </a:r>
          </a:p>
          <a:p>
            <a:r>
              <a:rPr lang="en-US" sz="1800" b="0" i="1" dirty="0" smtClean="0"/>
              <a:t>It generally is best to work on the body first, then on the introduction, and the conclusion last.</a:t>
            </a:r>
          </a:p>
        </p:txBody>
      </p:sp>
      <p:pic>
        <p:nvPicPr>
          <p:cNvPr id="7" name="Content Placeholder 6"/>
          <p:cNvPicPr>
            <a:picLocks noGrp="1" noChangeAspect="1"/>
          </p:cNvPicPr>
          <p:nvPr>
            <p:ph sz="half" idx="2"/>
          </p:nvPr>
        </p:nvPicPr>
        <p:blipFill rotWithShape="1">
          <a:blip r:embed="rId2"/>
          <a:srcRect b="5515"/>
          <a:stretch/>
        </p:blipFill>
        <p:spPr>
          <a:xfrm>
            <a:off x="5580906" y="1262347"/>
            <a:ext cx="3134188" cy="5263791"/>
          </a:xfrm>
          <a:prstGeom prst="rect">
            <a:avLst/>
          </a:prstGeom>
        </p:spPr>
      </p:pic>
    </p:spTree>
    <p:extLst>
      <p:ext uri="{BB962C8B-B14F-4D97-AF65-F5344CB8AC3E}">
        <p14:creationId xmlns:p14="http://schemas.microsoft.com/office/powerpoint/2010/main" val="3408020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Outlining a Speech</a:t>
            </a:r>
            <a:endParaRPr lang="en-US" dirty="0"/>
          </a:p>
        </p:txBody>
      </p:sp>
      <p:sp>
        <p:nvSpPr>
          <p:cNvPr id="3" name="Content Placeholder 2"/>
          <p:cNvSpPr>
            <a:spLocks noGrp="1"/>
          </p:cNvSpPr>
          <p:nvPr>
            <p:ph sz="half" idx="1"/>
          </p:nvPr>
        </p:nvSpPr>
        <p:spPr>
          <a:xfrm>
            <a:off x="1825625" y="1600200"/>
            <a:ext cx="3179217" cy="4527550"/>
          </a:xfrm>
        </p:spPr>
        <p:txBody>
          <a:bodyPr/>
          <a:lstStyle/>
          <a:p>
            <a:pPr marL="101600" indent="0">
              <a:spcBef>
                <a:spcPts val="0"/>
              </a:spcBef>
              <a:spcAft>
                <a:spcPts val="0"/>
              </a:spcAft>
              <a:buSzPts val="2000"/>
              <a:buNone/>
            </a:pPr>
            <a:r>
              <a:rPr lang="en-US" sz="2000" dirty="0">
                <a:ea typeface="Raleway"/>
                <a:cs typeface="Raleway"/>
                <a:sym typeface="Raleway"/>
              </a:rPr>
              <a:t>Introduction</a:t>
            </a:r>
          </a:p>
          <a:p>
            <a:pPr marL="273050" indent="-171450">
              <a:spcBef>
                <a:spcPts val="0"/>
              </a:spcBef>
              <a:spcAft>
                <a:spcPts val="0"/>
              </a:spcAft>
              <a:buSzPts val="2000"/>
            </a:pPr>
            <a:r>
              <a:rPr lang="en-US" sz="1800" b="0" dirty="0">
                <a:ea typeface="Raleway"/>
                <a:cs typeface="Raleway"/>
                <a:sym typeface="Raleway"/>
              </a:rPr>
              <a:t>Recognize the person who introduced you</a:t>
            </a:r>
          </a:p>
          <a:p>
            <a:pPr marL="273050" indent="-171450">
              <a:spcBef>
                <a:spcPts val="0"/>
              </a:spcBef>
              <a:spcAft>
                <a:spcPts val="0"/>
              </a:spcAft>
              <a:buSzPts val="2000"/>
            </a:pPr>
            <a:r>
              <a:rPr lang="en-US" sz="1800" b="0" dirty="0">
                <a:ea typeface="Raleway"/>
                <a:cs typeface="Raleway"/>
                <a:sym typeface="Raleway"/>
              </a:rPr>
              <a:t>Voice your appreciation for the chance to speak before the group</a:t>
            </a:r>
          </a:p>
          <a:p>
            <a:pPr marL="273050" indent="-171450">
              <a:spcBef>
                <a:spcPts val="0"/>
              </a:spcBef>
              <a:spcAft>
                <a:spcPts val="0"/>
              </a:spcAft>
              <a:buSzPts val="2000"/>
            </a:pPr>
            <a:r>
              <a:rPr lang="en-US" sz="1800" b="0" dirty="0">
                <a:ea typeface="Raleway"/>
                <a:cs typeface="Raleway"/>
                <a:sym typeface="Raleway"/>
              </a:rPr>
              <a:t>Arouse interest in subject- let the audience know what you want to </a:t>
            </a:r>
            <a:r>
              <a:rPr lang="en-US" sz="1800" b="0" dirty="0" smtClean="0">
                <a:ea typeface="Raleway"/>
                <a:cs typeface="Raleway"/>
                <a:sym typeface="Raleway"/>
              </a:rPr>
              <a:t>accomplish</a:t>
            </a:r>
          </a:p>
        </p:txBody>
      </p:sp>
      <p:sp>
        <p:nvSpPr>
          <p:cNvPr id="7" name="Content Placeholder 6"/>
          <p:cNvSpPr>
            <a:spLocks noGrp="1"/>
          </p:cNvSpPr>
          <p:nvPr>
            <p:ph sz="half" idx="2"/>
          </p:nvPr>
        </p:nvSpPr>
        <p:spPr>
          <a:xfrm>
            <a:off x="1835150" y="4437906"/>
            <a:ext cx="6913563" cy="2304256"/>
          </a:xfrm>
        </p:spPr>
        <p:txBody>
          <a:bodyPr/>
          <a:lstStyle/>
          <a:p>
            <a:pPr marL="273050" indent="-171450">
              <a:spcBef>
                <a:spcPts val="0"/>
              </a:spcBef>
              <a:spcAft>
                <a:spcPts val="0"/>
              </a:spcAft>
              <a:buSzPts val="2000"/>
            </a:pPr>
            <a:r>
              <a:rPr lang="en-US" sz="1800" b="0" dirty="0">
                <a:ea typeface="Raleway"/>
                <a:cs typeface="Raleway"/>
                <a:sym typeface="Raleway"/>
              </a:rPr>
              <a:t>Keep it short</a:t>
            </a:r>
          </a:p>
          <a:p>
            <a:pPr marL="673100" lvl="1" indent="-171450">
              <a:spcBef>
                <a:spcPts val="0"/>
              </a:spcBef>
              <a:spcAft>
                <a:spcPts val="0"/>
              </a:spcAft>
              <a:buSzPts val="2000"/>
            </a:pPr>
            <a:r>
              <a:rPr lang="en-US" sz="1600" b="0" dirty="0">
                <a:ea typeface="Raleway"/>
                <a:cs typeface="Raleway"/>
                <a:sym typeface="Raleway"/>
              </a:rPr>
              <a:t>grab the audience’s attention</a:t>
            </a:r>
          </a:p>
          <a:p>
            <a:pPr marL="673100" lvl="1" indent="-171450">
              <a:spcBef>
                <a:spcPts val="0"/>
              </a:spcBef>
              <a:spcAft>
                <a:spcPts val="0"/>
              </a:spcAft>
              <a:buSzPts val="2000"/>
            </a:pPr>
            <a:r>
              <a:rPr lang="en-US" sz="1600" b="0" dirty="0">
                <a:ea typeface="Raleway"/>
                <a:cs typeface="Raleway"/>
                <a:sym typeface="Raleway"/>
              </a:rPr>
              <a:t>Question</a:t>
            </a:r>
          </a:p>
          <a:p>
            <a:pPr marL="673100" lvl="1" indent="-171450">
              <a:spcBef>
                <a:spcPts val="0"/>
              </a:spcBef>
              <a:spcAft>
                <a:spcPts val="0"/>
              </a:spcAft>
              <a:buSzPts val="2000"/>
            </a:pPr>
            <a:r>
              <a:rPr lang="en-US" sz="1600" b="0" dirty="0">
                <a:ea typeface="Raleway"/>
                <a:cs typeface="Raleway"/>
                <a:sym typeface="Raleway"/>
              </a:rPr>
              <a:t>startling statement</a:t>
            </a:r>
          </a:p>
          <a:p>
            <a:pPr marL="673100" lvl="1" indent="-171450">
              <a:spcBef>
                <a:spcPts val="0"/>
              </a:spcBef>
              <a:spcAft>
                <a:spcPts val="0"/>
              </a:spcAft>
              <a:buSzPts val="2000"/>
            </a:pPr>
            <a:r>
              <a:rPr lang="en-US" sz="1600" b="0" dirty="0">
                <a:ea typeface="Raleway"/>
                <a:cs typeface="Raleway"/>
                <a:sym typeface="Raleway"/>
              </a:rPr>
              <a:t>personal experience</a:t>
            </a:r>
          </a:p>
          <a:p>
            <a:pPr marL="673100" lvl="1" indent="-171450">
              <a:spcBef>
                <a:spcPts val="0"/>
              </a:spcBef>
              <a:spcAft>
                <a:spcPts val="0"/>
              </a:spcAft>
              <a:buSzPts val="2000"/>
            </a:pPr>
            <a:r>
              <a:rPr lang="en-US" sz="1600" b="0" dirty="0">
                <a:ea typeface="Raleway"/>
                <a:cs typeface="Raleway"/>
                <a:sym typeface="Raleway"/>
              </a:rPr>
              <a:t>something familiar</a:t>
            </a:r>
          </a:p>
          <a:p>
            <a:pPr marL="673100" lvl="1" indent="-171450">
              <a:spcBef>
                <a:spcPts val="0"/>
              </a:spcBef>
              <a:spcAft>
                <a:spcPts val="0"/>
              </a:spcAft>
              <a:buSzPts val="2000"/>
            </a:pPr>
            <a:r>
              <a:rPr lang="en-US" sz="1600" b="0" dirty="0">
                <a:ea typeface="Raleway"/>
                <a:cs typeface="Raleway"/>
                <a:sym typeface="Raleway"/>
              </a:rPr>
              <a:t>Humor</a:t>
            </a:r>
          </a:p>
          <a:p>
            <a:pPr marL="673100" lvl="1" indent="-171450">
              <a:spcBef>
                <a:spcPts val="0"/>
              </a:spcBef>
              <a:spcAft>
                <a:spcPts val="0"/>
              </a:spcAft>
              <a:buSzPts val="2000"/>
            </a:pPr>
            <a:r>
              <a:rPr lang="en-US" sz="1600" b="0" dirty="0">
                <a:ea typeface="Raleway"/>
                <a:cs typeface="Raleway"/>
                <a:sym typeface="Raleway"/>
              </a:rPr>
              <a:t>historic survey</a:t>
            </a:r>
          </a:p>
          <a:p>
            <a:pPr marL="673100" lvl="1" indent="-171450">
              <a:spcBef>
                <a:spcPts val="0"/>
              </a:spcBef>
              <a:spcAft>
                <a:spcPts val="0"/>
              </a:spcAft>
              <a:buSzPts val="2000"/>
            </a:pPr>
            <a:r>
              <a:rPr lang="en-US" sz="1600" b="0" dirty="0">
                <a:ea typeface="Raleway"/>
                <a:cs typeface="Raleway"/>
                <a:sym typeface="Raleway"/>
              </a:rPr>
              <a:t>myth/legend/quote/short story</a:t>
            </a:r>
          </a:p>
          <a:p>
            <a:endParaRPr lang="en-US" sz="1800" b="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31525"/>
          <a:stretch/>
        </p:blipFill>
        <p:spPr>
          <a:xfrm>
            <a:off x="5177596" y="1576970"/>
            <a:ext cx="3745699" cy="3076960"/>
          </a:xfrm>
          <a:prstGeom prst="rect">
            <a:avLst/>
          </a:prstGeom>
        </p:spPr>
      </p:pic>
    </p:spTree>
    <p:extLst>
      <p:ext uri="{BB962C8B-B14F-4D97-AF65-F5344CB8AC3E}">
        <p14:creationId xmlns:p14="http://schemas.microsoft.com/office/powerpoint/2010/main" val="21155202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Outlining a Speech</a:t>
            </a:r>
          </a:p>
        </p:txBody>
      </p:sp>
      <p:sp>
        <p:nvSpPr>
          <p:cNvPr id="7" name="Content Placeholder 6"/>
          <p:cNvSpPr>
            <a:spLocks noGrp="1"/>
          </p:cNvSpPr>
          <p:nvPr>
            <p:ph sz="half" idx="1"/>
          </p:nvPr>
        </p:nvSpPr>
        <p:spPr>
          <a:xfrm>
            <a:off x="1825624" y="1600200"/>
            <a:ext cx="3899298" cy="5069954"/>
          </a:xfrm>
        </p:spPr>
        <p:txBody>
          <a:bodyPr/>
          <a:lstStyle/>
          <a:p>
            <a:pPr marL="102315" indent="0">
              <a:spcBef>
                <a:spcPts val="0"/>
              </a:spcBef>
              <a:spcAft>
                <a:spcPts val="0"/>
              </a:spcAft>
              <a:buSzPct val="100000"/>
              <a:buNone/>
            </a:pPr>
            <a:r>
              <a:rPr lang="en-US" sz="2000" b="0" dirty="0">
                <a:ea typeface="Raleway"/>
                <a:cs typeface="Raleway"/>
                <a:sym typeface="Raleway"/>
              </a:rPr>
              <a:t>Body</a:t>
            </a:r>
          </a:p>
          <a:p>
            <a:pPr marL="445215">
              <a:spcBef>
                <a:spcPts val="0"/>
              </a:spcBef>
              <a:spcAft>
                <a:spcPts val="0"/>
              </a:spcAft>
              <a:buSzPct val="100000"/>
            </a:pPr>
            <a:r>
              <a:rPr lang="en-US" sz="1800" b="0" dirty="0">
                <a:ea typeface="Raleway"/>
                <a:cs typeface="Raleway"/>
                <a:sym typeface="Raleway"/>
              </a:rPr>
              <a:t>Main part of speech</a:t>
            </a:r>
          </a:p>
          <a:p>
            <a:pPr marL="445215">
              <a:spcBef>
                <a:spcPts val="0"/>
              </a:spcBef>
              <a:spcAft>
                <a:spcPts val="0"/>
              </a:spcAft>
              <a:buSzPct val="100000"/>
            </a:pPr>
            <a:r>
              <a:rPr lang="en-US" sz="1800" b="0" dirty="0">
                <a:ea typeface="Raleway"/>
                <a:cs typeface="Raleway"/>
                <a:sym typeface="Raleway"/>
              </a:rPr>
              <a:t>Develop each idea on list using</a:t>
            </a:r>
          </a:p>
          <a:p>
            <a:pPr marL="845265" lvl="1">
              <a:spcBef>
                <a:spcPts val="0"/>
              </a:spcBef>
              <a:spcAft>
                <a:spcPts val="0"/>
              </a:spcAft>
              <a:buSzPct val="100000"/>
            </a:pPr>
            <a:r>
              <a:rPr lang="en-US" sz="1600" b="0" dirty="0">
                <a:ea typeface="Raleway"/>
                <a:cs typeface="Raleway"/>
                <a:sym typeface="Raleway"/>
              </a:rPr>
              <a:t>Facts, opinions, reasons, quotes, examples, personal stories, analogies, statistics</a:t>
            </a:r>
          </a:p>
          <a:p>
            <a:pPr marL="445215">
              <a:spcBef>
                <a:spcPts val="0"/>
              </a:spcBef>
              <a:spcAft>
                <a:spcPts val="0"/>
              </a:spcAft>
              <a:buSzPct val="100000"/>
            </a:pPr>
            <a:r>
              <a:rPr lang="en-US" sz="1800" b="0" dirty="0">
                <a:ea typeface="Raleway"/>
                <a:cs typeface="Raleway"/>
                <a:sym typeface="Raleway"/>
              </a:rPr>
              <a:t>3 main points </a:t>
            </a:r>
          </a:p>
          <a:p>
            <a:pPr marL="845265" lvl="1">
              <a:spcBef>
                <a:spcPts val="0"/>
              </a:spcBef>
              <a:spcAft>
                <a:spcPts val="0"/>
              </a:spcAft>
              <a:buSzPct val="100000"/>
            </a:pPr>
            <a:r>
              <a:rPr lang="en-US" sz="1600" b="0" dirty="0">
                <a:ea typeface="Raleway"/>
                <a:cs typeface="Raleway"/>
                <a:sym typeface="Raleway"/>
              </a:rPr>
              <a:t>3 examples for each point  </a:t>
            </a:r>
          </a:p>
          <a:p>
            <a:pPr marL="845265" lvl="1">
              <a:spcBef>
                <a:spcPts val="0"/>
              </a:spcBef>
              <a:spcAft>
                <a:spcPts val="0"/>
              </a:spcAft>
              <a:buSzPct val="100000"/>
            </a:pPr>
            <a:r>
              <a:rPr lang="en-US" sz="1600" b="0" dirty="0">
                <a:ea typeface="Raleway"/>
                <a:cs typeface="Raleway"/>
                <a:sym typeface="Raleway"/>
              </a:rPr>
              <a:t>Logical order and interwoven</a:t>
            </a:r>
          </a:p>
          <a:p>
            <a:pPr marL="445215">
              <a:spcBef>
                <a:spcPts val="0"/>
              </a:spcBef>
              <a:spcAft>
                <a:spcPts val="0"/>
              </a:spcAft>
              <a:buSzPct val="100000"/>
            </a:pPr>
            <a:r>
              <a:rPr lang="en-US" sz="1800" b="0" dirty="0">
                <a:ea typeface="Raleway"/>
                <a:cs typeface="Raleway"/>
                <a:sym typeface="Raleway"/>
              </a:rPr>
              <a:t>Transitional phrases</a:t>
            </a:r>
          </a:p>
          <a:p>
            <a:pPr marL="845265" lvl="1">
              <a:spcBef>
                <a:spcPts val="0"/>
              </a:spcBef>
              <a:spcAft>
                <a:spcPts val="0"/>
              </a:spcAft>
              <a:buSzPct val="100000"/>
            </a:pPr>
            <a:r>
              <a:rPr lang="en-US" sz="1600" b="0" dirty="0">
                <a:ea typeface="Raleway"/>
                <a:cs typeface="Raleway"/>
                <a:sym typeface="Raleway"/>
              </a:rPr>
              <a:t>On another point</a:t>
            </a:r>
          </a:p>
          <a:p>
            <a:pPr marL="845265" lvl="1">
              <a:spcBef>
                <a:spcPts val="0"/>
              </a:spcBef>
              <a:spcAft>
                <a:spcPts val="0"/>
              </a:spcAft>
              <a:buSzPct val="100000"/>
            </a:pPr>
            <a:r>
              <a:rPr lang="en-US" sz="1600" b="0" dirty="0">
                <a:ea typeface="Raleway"/>
                <a:cs typeface="Raleway"/>
                <a:sym typeface="Raleway"/>
              </a:rPr>
              <a:t>To summarize</a:t>
            </a:r>
          </a:p>
          <a:p>
            <a:pPr marL="845265" lvl="1">
              <a:spcBef>
                <a:spcPts val="0"/>
              </a:spcBef>
              <a:spcAft>
                <a:spcPts val="0"/>
              </a:spcAft>
              <a:buSzPct val="100000"/>
            </a:pPr>
            <a:r>
              <a:rPr lang="en-US" sz="1600" b="0" dirty="0">
                <a:ea typeface="Raleway"/>
                <a:cs typeface="Raleway"/>
                <a:sym typeface="Raleway"/>
              </a:rPr>
              <a:t>Now let’s take a look at</a:t>
            </a:r>
          </a:p>
          <a:p>
            <a:pPr marL="845265" lvl="1">
              <a:spcBef>
                <a:spcPts val="0"/>
              </a:spcBef>
              <a:spcAft>
                <a:spcPts val="0"/>
              </a:spcAft>
              <a:buSzPct val="100000"/>
            </a:pPr>
            <a:r>
              <a:rPr lang="en-US" sz="1600" b="0" dirty="0">
                <a:ea typeface="Raleway"/>
                <a:cs typeface="Raleway"/>
                <a:sym typeface="Raleway"/>
              </a:rPr>
              <a:t>In addition</a:t>
            </a:r>
          </a:p>
          <a:p>
            <a:pPr marL="845265" lvl="1">
              <a:spcBef>
                <a:spcPts val="0"/>
              </a:spcBef>
              <a:spcAft>
                <a:spcPts val="0"/>
              </a:spcAft>
              <a:buSzPct val="100000"/>
            </a:pPr>
            <a:r>
              <a:rPr lang="en-US" sz="1600" b="0" dirty="0">
                <a:ea typeface="Raleway"/>
                <a:cs typeface="Raleway"/>
                <a:sym typeface="Raleway"/>
              </a:rPr>
              <a:t>The next point is</a:t>
            </a:r>
          </a:p>
          <a:p>
            <a:pPr marL="845265" lvl="1">
              <a:spcBef>
                <a:spcPts val="0"/>
              </a:spcBef>
              <a:spcAft>
                <a:spcPts val="0"/>
              </a:spcAft>
              <a:buSzPct val="100000"/>
            </a:pPr>
            <a:r>
              <a:rPr lang="en-US" sz="1600" b="0" dirty="0">
                <a:ea typeface="Raleway"/>
                <a:cs typeface="Raleway"/>
                <a:sym typeface="Raleway"/>
              </a:rPr>
              <a:t>Turning to</a:t>
            </a:r>
          </a:p>
          <a:p>
            <a:pPr marL="845265" lvl="1">
              <a:spcBef>
                <a:spcPts val="0"/>
              </a:spcBef>
              <a:spcAft>
                <a:spcPts val="0"/>
              </a:spcAft>
              <a:buSzPct val="100000"/>
            </a:pPr>
            <a:r>
              <a:rPr lang="en-US" sz="1600" b="0" dirty="0">
                <a:ea typeface="Raleway"/>
                <a:cs typeface="Raleway"/>
                <a:sym typeface="Raleway"/>
              </a:rPr>
              <a:t>Another area for consideration is</a:t>
            </a:r>
          </a:p>
          <a:p>
            <a:endParaRPr lang="en-US" b="0" dirty="0"/>
          </a:p>
          <a:p>
            <a:pPr marL="0" indent="0">
              <a:buNone/>
            </a:pPr>
            <a:endParaRPr lang="en-US" sz="2000" b="0" dirty="0"/>
          </a:p>
        </p:txBody>
      </p:sp>
      <p:pic>
        <p:nvPicPr>
          <p:cNvPr id="9"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5868938" y="1600200"/>
            <a:ext cx="3211503" cy="3380529"/>
          </a:xfrm>
          <a:prstGeom prst="rect">
            <a:avLst/>
          </a:prstGeom>
          <a:noFill/>
          <a:ln w="9525">
            <a:noFill/>
            <a:miter lim="800000"/>
            <a:headEnd/>
            <a:tailEnd/>
          </a:ln>
          <a:effectLst/>
        </p:spPr>
      </p:pic>
    </p:spTree>
    <p:extLst>
      <p:ext uri="{BB962C8B-B14F-4D97-AF65-F5344CB8AC3E}">
        <p14:creationId xmlns:p14="http://schemas.microsoft.com/office/powerpoint/2010/main" val="1146933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Outlining a Speech</a:t>
            </a:r>
          </a:p>
        </p:txBody>
      </p:sp>
      <p:sp>
        <p:nvSpPr>
          <p:cNvPr id="3" name="Content Placeholder 2"/>
          <p:cNvSpPr>
            <a:spLocks noGrp="1"/>
          </p:cNvSpPr>
          <p:nvPr>
            <p:ph sz="half" idx="1"/>
          </p:nvPr>
        </p:nvSpPr>
        <p:spPr>
          <a:xfrm>
            <a:off x="1825624" y="3861842"/>
            <a:ext cx="6779617" cy="2736304"/>
          </a:xfrm>
        </p:spPr>
        <p:txBody>
          <a:bodyPr/>
          <a:lstStyle/>
          <a:p>
            <a:pPr marL="101600" indent="0">
              <a:spcBef>
                <a:spcPts val="0"/>
              </a:spcBef>
              <a:spcAft>
                <a:spcPts val="0"/>
              </a:spcAft>
              <a:buSzPts val="2000"/>
              <a:buNone/>
            </a:pPr>
            <a:r>
              <a:rPr lang="en-US" sz="2000" b="0" dirty="0" smtClean="0">
                <a:ea typeface="Raleway"/>
                <a:cs typeface="Raleway"/>
                <a:sym typeface="Raleway"/>
              </a:rPr>
              <a:t>Conclusion</a:t>
            </a:r>
          </a:p>
          <a:p>
            <a:pPr marL="444500">
              <a:spcBef>
                <a:spcPts val="0"/>
              </a:spcBef>
              <a:spcAft>
                <a:spcPts val="0"/>
              </a:spcAft>
              <a:buSzPts val="2000"/>
            </a:pPr>
            <a:r>
              <a:rPr lang="en-US" sz="1800" b="0" dirty="0" smtClean="0">
                <a:ea typeface="Raleway"/>
                <a:cs typeface="Raleway"/>
                <a:sym typeface="Raleway"/>
              </a:rPr>
              <a:t>Completes your speech; closure</a:t>
            </a:r>
          </a:p>
          <a:p>
            <a:pPr marL="444500">
              <a:spcBef>
                <a:spcPts val="0"/>
              </a:spcBef>
              <a:spcAft>
                <a:spcPts val="0"/>
              </a:spcAft>
              <a:buSzPts val="2000"/>
            </a:pPr>
            <a:r>
              <a:rPr lang="en-US" sz="1800" b="0" dirty="0"/>
              <a:t>Use it to sum up arguments and appeal for action from the </a:t>
            </a:r>
            <a:r>
              <a:rPr lang="en-US" sz="1800" b="0" dirty="0" smtClean="0"/>
              <a:t>audience</a:t>
            </a:r>
          </a:p>
          <a:p>
            <a:pPr marL="444500">
              <a:spcBef>
                <a:spcPts val="0"/>
              </a:spcBef>
              <a:spcAft>
                <a:spcPts val="0"/>
              </a:spcAft>
              <a:buSzPts val="2000"/>
            </a:pPr>
            <a:r>
              <a:rPr lang="en-US" sz="1800" b="0" dirty="0" smtClean="0">
                <a:ea typeface="Raleway"/>
                <a:cs typeface="Raleway"/>
                <a:sym typeface="Raleway"/>
              </a:rPr>
              <a:t>Final chance for to leave a good impression</a:t>
            </a:r>
          </a:p>
          <a:p>
            <a:pPr marL="444500">
              <a:spcBef>
                <a:spcPts val="0"/>
              </a:spcBef>
              <a:spcAft>
                <a:spcPts val="0"/>
              </a:spcAft>
              <a:buSzPts val="2000"/>
            </a:pPr>
            <a:r>
              <a:rPr lang="en-US" sz="1800" b="0" dirty="0" smtClean="0">
                <a:ea typeface="Raleway"/>
                <a:cs typeface="Raleway"/>
                <a:sym typeface="Raleway"/>
              </a:rPr>
              <a:t>Keep it short and simple</a:t>
            </a:r>
          </a:p>
          <a:p>
            <a:pPr marL="444500">
              <a:spcBef>
                <a:spcPts val="0"/>
              </a:spcBef>
              <a:spcAft>
                <a:spcPts val="0"/>
              </a:spcAft>
              <a:buSzPts val="2000"/>
            </a:pPr>
            <a:r>
              <a:rPr lang="en-US" sz="1800" b="0" dirty="0" smtClean="0">
                <a:ea typeface="Raleway"/>
                <a:cs typeface="Raleway"/>
                <a:sym typeface="Raleway"/>
              </a:rPr>
              <a:t>Phrases you could use:</a:t>
            </a:r>
          </a:p>
          <a:p>
            <a:pPr marL="844550" lvl="1">
              <a:spcBef>
                <a:spcPts val="0"/>
              </a:spcBef>
              <a:spcAft>
                <a:spcPts val="0"/>
              </a:spcAft>
              <a:buSzPts val="2000"/>
            </a:pPr>
            <a:r>
              <a:rPr lang="en-US" sz="1600" b="0" dirty="0" smtClean="0">
                <a:ea typeface="Raleway"/>
                <a:cs typeface="Raleway"/>
                <a:sym typeface="Raleway"/>
              </a:rPr>
              <a:t>In closing</a:t>
            </a:r>
          </a:p>
          <a:p>
            <a:pPr marL="844550" lvl="1">
              <a:spcBef>
                <a:spcPts val="0"/>
              </a:spcBef>
              <a:spcAft>
                <a:spcPts val="0"/>
              </a:spcAft>
              <a:buSzPts val="2000"/>
            </a:pPr>
            <a:r>
              <a:rPr lang="en-US" sz="1600" b="0" dirty="0" smtClean="0">
                <a:ea typeface="Raleway"/>
                <a:cs typeface="Raleway"/>
                <a:sym typeface="Raleway"/>
              </a:rPr>
              <a:t>To wrap up</a:t>
            </a:r>
          </a:p>
          <a:p>
            <a:pPr marL="844550" lvl="1">
              <a:spcBef>
                <a:spcPts val="0"/>
              </a:spcBef>
              <a:spcAft>
                <a:spcPts val="0"/>
              </a:spcAft>
              <a:buSzPts val="2000"/>
            </a:pPr>
            <a:r>
              <a:rPr lang="en-US" sz="1600" b="0" dirty="0" smtClean="0">
                <a:ea typeface="Raleway"/>
                <a:cs typeface="Raleway"/>
                <a:sym typeface="Raleway"/>
              </a:rPr>
              <a:t>I have one final thought</a:t>
            </a:r>
          </a:p>
          <a:p>
            <a:pPr marL="0" indent="0">
              <a:buNone/>
            </a:pPr>
            <a:endParaRPr lang="en-US" sz="1800" b="0"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772594" y="1269554"/>
            <a:ext cx="4896544" cy="2448272"/>
          </a:xfrm>
        </p:spPr>
      </p:pic>
    </p:spTree>
    <p:extLst>
      <p:ext uri="{BB962C8B-B14F-4D97-AF65-F5344CB8AC3E}">
        <p14:creationId xmlns:p14="http://schemas.microsoft.com/office/powerpoint/2010/main" val="1239200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20;p38"/>
          <p:cNvPicPr preferRelativeResize="0">
            <a:picLocks noChangeAspect="1"/>
          </p:cNvPicPr>
          <p:nvPr/>
        </p:nvPicPr>
        <p:blipFill>
          <a:blip r:embed="rId2">
            <a:alphaModFix/>
          </a:blip>
          <a:stretch>
            <a:fillRect/>
          </a:stretch>
        </p:blipFill>
        <p:spPr>
          <a:xfrm>
            <a:off x="2412554" y="0"/>
            <a:ext cx="5328592" cy="6895167"/>
          </a:xfrm>
          <a:prstGeom prst="rect">
            <a:avLst/>
          </a:prstGeom>
          <a:noFill/>
          <a:ln>
            <a:noFill/>
          </a:ln>
        </p:spPr>
      </p:pic>
    </p:spTree>
    <p:extLst>
      <p:ext uri="{BB962C8B-B14F-4D97-AF65-F5344CB8AC3E}">
        <p14:creationId xmlns:p14="http://schemas.microsoft.com/office/powerpoint/2010/main" val="1398956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21;p38"/>
          <p:cNvPicPr preferRelativeResize="0">
            <a:picLocks noChangeAspect="1"/>
          </p:cNvPicPr>
          <p:nvPr/>
        </p:nvPicPr>
        <p:blipFill rotWithShape="1">
          <a:blip r:embed="rId2">
            <a:alphaModFix/>
          </a:blip>
          <a:srcRect b="6474"/>
          <a:stretch/>
        </p:blipFill>
        <p:spPr>
          <a:xfrm>
            <a:off x="2628577" y="0"/>
            <a:ext cx="5668089" cy="6859588"/>
          </a:xfrm>
          <a:prstGeom prst="rect">
            <a:avLst/>
          </a:prstGeom>
          <a:noFill/>
          <a:ln>
            <a:noFill/>
          </a:ln>
        </p:spPr>
      </p:pic>
    </p:spTree>
    <p:extLst>
      <p:ext uri="{BB962C8B-B14F-4D97-AF65-F5344CB8AC3E}">
        <p14:creationId xmlns:p14="http://schemas.microsoft.com/office/powerpoint/2010/main" val="268962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9"/>
          <p:cNvSpPr txBox="1">
            <a:spLocks noGrp="1"/>
          </p:cNvSpPr>
          <p:nvPr>
            <p:ph type="title"/>
          </p:nvPr>
        </p:nvSpPr>
        <p:spPr>
          <a:prstGeom prst="rect">
            <a:avLst/>
          </a:prstGeom>
        </p:spPr>
        <p:txBody>
          <a:bodyPr spcFirstLastPara="1" vert="horz" wrap="square" lIns="91441" tIns="91441" rIns="91441" bIns="91441" numCol="1" anchor="t" anchorCtr="0" compatLnSpc="1">
            <a:prstTxWarp prst="textNoShape">
              <a:avLst/>
            </a:prstTxWarp>
            <a:normAutofit/>
          </a:bodyPr>
          <a:lstStyle/>
          <a:p>
            <a:r>
              <a:rPr lang="en" dirty="0"/>
              <a:t>Performance</a:t>
            </a:r>
            <a:endParaRPr dirty="0"/>
          </a:p>
        </p:txBody>
      </p:sp>
      <p:sp>
        <p:nvSpPr>
          <p:cNvPr id="227" name="Google Shape;227;p39"/>
          <p:cNvSpPr txBox="1">
            <a:spLocks noGrp="1"/>
          </p:cNvSpPr>
          <p:nvPr>
            <p:ph sz="half" idx="1"/>
          </p:nvPr>
        </p:nvSpPr>
        <p:spPr>
          <a:xfrm>
            <a:off x="1825624" y="1005525"/>
            <a:ext cx="3611265" cy="5736637"/>
          </a:xfrm>
          <a:prstGeom prst="rect">
            <a:avLst/>
          </a:prstGeom>
        </p:spPr>
        <p:txBody>
          <a:bodyPr spcFirstLastPara="1" vert="horz" wrap="square" lIns="91441" tIns="91441" rIns="91441" bIns="91441" numCol="1" anchor="t" anchorCtr="0" compatLnSpc="1">
            <a:prstTxWarp prst="textNoShape">
              <a:avLst/>
            </a:prstTxWarp>
            <a:normAutofit fontScale="92500" lnSpcReduction="10000"/>
          </a:bodyPr>
          <a:lstStyle/>
          <a:p>
            <a:pPr>
              <a:buSzPts val="2000"/>
            </a:pPr>
            <a:r>
              <a:rPr lang="en-US" sz="2200" b="0" dirty="0" smtClean="0">
                <a:ea typeface="Raleway"/>
                <a:cs typeface="Raleway"/>
                <a:sym typeface="Raleway"/>
              </a:rPr>
              <a:t>Practice, Practice, Practice</a:t>
            </a:r>
          </a:p>
          <a:p>
            <a:pPr marL="698434" lvl="1">
              <a:buSzPts val="1600"/>
            </a:pPr>
            <a:r>
              <a:rPr lang="en" sz="1900" b="0" dirty="0" smtClean="0">
                <a:ea typeface="Raleway"/>
                <a:cs typeface="Raleway"/>
                <a:sym typeface="Raleway"/>
              </a:rPr>
              <a:t>Speak in front of a mirror.</a:t>
            </a:r>
            <a:endParaRPr sz="1900" b="0" dirty="0">
              <a:ea typeface="Raleway"/>
              <a:cs typeface="Raleway"/>
              <a:sym typeface="Raleway"/>
            </a:endParaRPr>
          </a:p>
          <a:p>
            <a:pPr marL="698434" lvl="1">
              <a:buSzPts val="1600"/>
            </a:pPr>
            <a:r>
              <a:rPr lang="en" sz="1900" b="0" dirty="0" smtClean="0">
                <a:ea typeface="Raleway"/>
                <a:cs typeface="Raleway"/>
                <a:sym typeface="Raleway"/>
              </a:rPr>
              <a:t>Give your speech to family </a:t>
            </a:r>
            <a:r>
              <a:rPr lang="en" sz="1900" b="0" dirty="0">
                <a:ea typeface="Raleway"/>
                <a:cs typeface="Raleway"/>
                <a:sym typeface="Raleway"/>
              </a:rPr>
              <a:t>or </a:t>
            </a:r>
            <a:r>
              <a:rPr lang="en" sz="1900" b="0" dirty="0" smtClean="0">
                <a:ea typeface="Raleway"/>
                <a:cs typeface="Raleway"/>
                <a:sym typeface="Raleway"/>
              </a:rPr>
              <a:t>friends.</a:t>
            </a:r>
          </a:p>
          <a:p>
            <a:pPr>
              <a:buSzPts val="2000"/>
            </a:pPr>
            <a:r>
              <a:rPr lang="en" sz="2200" b="0" dirty="0" smtClean="0">
                <a:ea typeface="Raleway"/>
                <a:cs typeface="Raleway"/>
                <a:sym typeface="Raleway"/>
              </a:rPr>
              <a:t>Feedback</a:t>
            </a:r>
            <a:endParaRPr sz="2200" b="0" dirty="0">
              <a:ea typeface="Raleway"/>
              <a:cs typeface="Raleway"/>
              <a:sym typeface="Raleway"/>
            </a:endParaRPr>
          </a:p>
          <a:p>
            <a:pPr marL="698434" lvl="1">
              <a:buSzPts val="1600"/>
            </a:pPr>
            <a:r>
              <a:rPr lang="en" sz="1900" b="0" dirty="0" smtClean="0">
                <a:ea typeface="Raleway"/>
                <a:cs typeface="Raleway"/>
                <a:sym typeface="Raleway"/>
              </a:rPr>
              <a:t>Request to be critiqued </a:t>
            </a:r>
            <a:r>
              <a:rPr lang="en" sz="1900" b="0" dirty="0">
                <a:ea typeface="Raleway"/>
                <a:cs typeface="Raleway"/>
                <a:sym typeface="Raleway"/>
              </a:rPr>
              <a:t>during </a:t>
            </a:r>
            <a:r>
              <a:rPr lang="en" sz="1900" b="0" dirty="0" smtClean="0">
                <a:ea typeface="Raleway"/>
                <a:cs typeface="Raleway"/>
                <a:sym typeface="Raleway"/>
              </a:rPr>
              <a:t>practice.</a:t>
            </a:r>
            <a:endParaRPr sz="1900" b="0" dirty="0">
              <a:ea typeface="Raleway"/>
              <a:cs typeface="Raleway"/>
              <a:sym typeface="Raleway"/>
            </a:endParaRPr>
          </a:p>
          <a:p>
            <a:pPr lvl="2"/>
            <a:r>
              <a:rPr lang="en" sz="1700" b="0" dirty="0" smtClean="0">
                <a:ea typeface="Raleway"/>
                <a:cs typeface="Raleway"/>
                <a:sym typeface="Raleway"/>
              </a:rPr>
              <a:t>Maintain eye contact.</a:t>
            </a:r>
            <a:endParaRPr sz="1700" b="0" dirty="0">
              <a:ea typeface="Raleway"/>
              <a:cs typeface="Raleway"/>
              <a:sym typeface="Raleway"/>
            </a:endParaRPr>
          </a:p>
          <a:p>
            <a:pPr lvl="2"/>
            <a:r>
              <a:rPr lang="en-US" sz="1700" b="0" dirty="0" smtClean="0">
                <a:ea typeface="Raleway"/>
                <a:cs typeface="Raleway"/>
                <a:sym typeface="Raleway"/>
              </a:rPr>
              <a:t>Stand straight.</a:t>
            </a:r>
            <a:endParaRPr sz="1700" b="0" dirty="0">
              <a:ea typeface="Raleway"/>
              <a:cs typeface="Raleway"/>
              <a:sym typeface="Raleway"/>
            </a:endParaRPr>
          </a:p>
          <a:p>
            <a:pPr lvl="2"/>
            <a:r>
              <a:rPr lang="en" sz="1700" b="0" dirty="0" smtClean="0">
                <a:ea typeface="Raleway"/>
                <a:cs typeface="Raleway"/>
                <a:sym typeface="Raleway"/>
              </a:rPr>
              <a:t>Relax your hands, keeping them at your sides and out of your pockets.</a:t>
            </a:r>
          </a:p>
          <a:p>
            <a:pPr lvl="2"/>
            <a:r>
              <a:rPr lang="en" sz="1700" b="0" dirty="0" smtClean="0">
                <a:ea typeface="Raleway"/>
                <a:cs typeface="Raleway"/>
                <a:sym typeface="Raleway"/>
              </a:rPr>
              <a:t>It’s OK to gesture.</a:t>
            </a:r>
            <a:endParaRPr sz="1700" b="0" dirty="0">
              <a:ea typeface="Raleway"/>
              <a:cs typeface="Raleway"/>
              <a:sym typeface="Raleway"/>
            </a:endParaRPr>
          </a:p>
          <a:p>
            <a:pPr lvl="2"/>
            <a:r>
              <a:rPr lang="en-US" sz="1700" b="0" dirty="0" smtClean="0">
                <a:ea typeface="Raleway"/>
                <a:cs typeface="Raleway"/>
                <a:sym typeface="Raleway"/>
              </a:rPr>
              <a:t>Speak clearly without rushing.</a:t>
            </a:r>
          </a:p>
          <a:p>
            <a:pPr marL="228600" lvl="2"/>
            <a:r>
              <a:rPr lang="en-US" sz="2200" b="0" dirty="0" smtClean="0">
                <a:ea typeface="Raleway"/>
                <a:cs typeface="Raleway"/>
                <a:sym typeface="Raleway"/>
              </a:rPr>
              <a:t>Be </a:t>
            </a:r>
            <a:r>
              <a:rPr lang="en-US" sz="2200" b="0" dirty="0">
                <a:ea typeface="Raleway"/>
                <a:cs typeface="Raleway"/>
                <a:sym typeface="Raleway"/>
              </a:rPr>
              <a:t>conversational, don’t read directly from notes or slides.</a:t>
            </a:r>
          </a:p>
          <a:p>
            <a:pPr>
              <a:spcBef>
                <a:spcPts val="1200"/>
              </a:spcBef>
              <a:spcAft>
                <a:spcPts val="1200"/>
              </a:spcAft>
            </a:pPr>
            <a:endParaRPr b="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5113" t="10211" r="3124" b="10211"/>
          <a:stretch/>
        </p:blipFill>
        <p:spPr>
          <a:xfrm>
            <a:off x="5476905" y="3868893"/>
            <a:ext cx="3528392" cy="2448272"/>
          </a:xfrm>
          <a:prstGeom prst="rect">
            <a:avLst/>
          </a:prstGeom>
        </p:spPr>
      </p:pic>
      <p:pic>
        <p:nvPicPr>
          <p:cNvPr id="8" name="Content Placeholder 7"/>
          <p:cNvPicPr>
            <a:picLocks noGrp="1" noChangeAspect="1"/>
          </p:cNvPicPr>
          <p:nvPr>
            <p:ph sz="half" idx="2"/>
          </p:nvPr>
        </p:nvPicPr>
        <p:blipFill>
          <a:blip r:embed="rId4"/>
          <a:stretch>
            <a:fillRect/>
          </a:stretch>
        </p:blipFill>
        <p:spPr>
          <a:xfrm>
            <a:off x="5479963" y="1197546"/>
            <a:ext cx="3528392" cy="2352261"/>
          </a:xfrm>
          <a:prstGeom prst="rect">
            <a:avLst/>
          </a:prstGeom>
        </p:spPr>
      </p:pic>
    </p:spTree>
    <p:extLst>
      <p:ext uri="{BB962C8B-B14F-4D97-AF65-F5344CB8AC3E}">
        <p14:creationId xmlns:p14="http://schemas.microsoft.com/office/powerpoint/2010/main" val="1369814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a:t>Performance</a:t>
            </a:r>
            <a:endParaRPr lang="en-US" dirty="0"/>
          </a:p>
        </p:txBody>
      </p:sp>
      <p:sp>
        <p:nvSpPr>
          <p:cNvPr id="3" name="Content Placeholder 2"/>
          <p:cNvSpPr>
            <a:spLocks noGrp="1"/>
          </p:cNvSpPr>
          <p:nvPr>
            <p:ph sz="half" idx="1"/>
          </p:nvPr>
        </p:nvSpPr>
        <p:spPr>
          <a:xfrm>
            <a:off x="1825624" y="1600200"/>
            <a:ext cx="3683274" cy="4997946"/>
          </a:xfrm>
        </p:spPr>
        <p:txBody>
          <a:bodyPr/>
          <a:lstStyle/>
          <a:p>
            <a:pPr marL="0" indent="0">
              <a:buNone/>
            </a:pPr>
            <a:r>
              <a:rPr lang="en-US" sz="2000" dirty="0" smtClean="0"/>
              <a:t>Stage Fright</a:t>
            </a:r>
          </a:p>
          <a:p>
            <a:r>
              <a:rPr lang="en-US" sz="1800" b="0" dirty="0" smtClean="0"/>
              <a:t>Public </a:t>
            </a:r>
            <a:r>
              <a:rPr lang="en-US" sz="1800" b="0" dirty="0"/>
              <a:t>speaking is the #1 fear of most human beings!</a:t>
            </a:r>
          </a:p>
          <a:p>
            <a:r>
              <a:rPr lang="en-US" sz="1800" b="0" dirty="0"/>
              <a:t>Those affected by stage fright experience dry mouth, rapid breathing, increased heart rate, trembling hands and nausea. </a:t>
            </a:r>
            <a:endParaRPr lang="en-US" sz="1800" b="0" dirty="0" smtClean="0"/>
          </a:p>
          <a:p>
            <a:r>
              <a:rPr lang="en-US" sz="1800" b="0" dirty="0" smtClean="0"/>
              <a:t>If </a:t>
            </a:r>
            <a:r>
              <a:rPr lang="en-US" sz="1800" b="0" dirty="0"/>
              <a:t>you dread the thought of getting up in front of a group of people and performing, you are not alone. </a:t>
            </a:r>
            <a:endParaRPr lang="en-US" sz="1800" b="0" dirty="0" smtClean="0"/>
          </a:p>
          <a:p>
            <a:r>
              <a:rPr lang="en-US" sz="1800" b="0" dirty="0" smtClean="0"/>
              <a:t>Most </a:t>
            </a:r>
            <a:r>
              <a:rPr lang="en-US" sz="1800" b="0" dirty="0"/>
              <a:t>people would rather get the flu than perform or speak in public. </a:t>
            </a:r>
          </a:p>
          <a:p>
            <a:endParaRPr lang="en-US" sz="1800" dirty="0"/>
          </a:p>
        </p:txBody>
      </p:sp>
      <p:pic>
        <p:nvPicPr>
          <p:cNvPr id="5" name="Google Shape;114;p21"/>
          <p:cNvPicPr preferRelativeResize="0">
            <a:picLocks noGrp="1" noChangeAspect="1"/>
          </p:cNvPicPr>
          <p:nvPr>
            <p:ph sz="half" idx="2"/>
          </p:nvPr>
        </p:nvPicPr>
        <p:blipFill rotWithShape="1">
          <a:blip r:embed="rId2">
            <a:alphaModFix/>
          </a:blip>
          <a:srcRect l="6380" t="5122" r="6432"/>
          <a:stretch/>
        </p:blipFill>
        <p:spPr>
          <a:xfrm>
            <a:off x="5525660" y="1701602"/>
            <a:ext cx="3345365" cy="3640432"/>
          </a:xfrm>
          <a:prstGeom prst="rect">
            <a:avLst/>
          </a:prstGeom>
          <a:noFill/>
          <a:ln>
            <a:noFill/>
          </a:ln>
        </p:spPr>
      </p:pic>
    </p:spTree>
    <p:extLst>
      <p:ext uri="{BB962C8B-B14F-4D97-AF65-F5344CB8AC3E}">
        <p14:creationId xmlns:p14="http://schemas.microsoft.com/office/powerpoint/2010/main" val="438406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txBox="1">
            <a:spLocks noGrp="1"/>
          </p:cNvSpPr>
          <p:nvPr>
            <p:ph type="title"/>
          </p:nvPr>
        </p:nvSpPr>
        <p:spPr>
          <a:prstGeom prst="rect">
            <a:avLst/>
          </a:prstGeom>
        </p:spPr>
        <p:txBody>
          <a:bodyPr spcFirstLastPara="1" vert="horz" wrap="square" lIns="91441" tIns="91441" rIns="91441" bIns="91441" numCol="1" anchor="t" anchorCtr="0" compatLnSpc="1">
            <a:prstTxWarp prst="textNoShape">
              <a:avLst/>
            </a:prstTxWarp>
            <a:normAutofit/>
          </a:bodyPr>
          <a:lstStyle/>
          <a:p>
            <a:r>
              <a:rPr lang="en"/>
              <a:t>Performance</a:t>
            </a:r>
            <a:endParaRPr/>
          </a:p>
        </p:txBody>
      </p:sp>
      <p:sp>
        <p:nvSpPr>
          <p:cNvPr id="234" name="Google Shape;234;p40"/>
          <p:cNvSpPr txBox="1">
            <a:spLocks noGrp="1"/>
          </p:cNvSpPr>
          <p:nvPr>
            <p:ph sz="half" idx="1"/>
          </p:nvPr>
        </p:nvSpPr>
        <p:spPr>
          <a:xfrm>
            <a:off x="1825625" y="1053530"/>
            <a:ext cx="3384550" cy="3024336"/>
          </a:xfrm>
          <a:prstGeom prst="rect">
            <a:avLst/>
          </a:prstGeom>
        </p:spPr>
        <p:txBody>
          <a:bodyPr spcFirstLastPara="1" vert="horz" wrap="square" lIns="91441" tIns="91441" rIns="91441" bIns="91441" numCol="1" anchor="t" anchorCtr="0" compatLnSpc="1">
            <a:prstTxWarp prst="textNoShape">
              <a:avLst/>
            </a:prstTxWarp>
            <a:normAutofit/>
          </a:bodyPr>
          <a:lstStyle/>
          <a:p>
            <a:pPr>
              <a:buSzPts val="2000"/>
            </a:pPr>
            <a:r>
              <a:rPr lang="en-US" sz="2000" b="0" dirty="0" smtClean="0">
                <a:ea typeface="Raleway"/>
                <a:cs typeface="Raleway"/>
                <a:sym typeface="Raleway"/>
              </a:rPr>
              <a:t>Tips to Overcome Stage Fright</a:t>
            </a:r>
          </a:p>
          <a:p>
            <a:pPr lvl="1">
              <a:buSzPts val="2000"/>
            </a:pPr>
            <a:r>
              <a:rPr lang="en-US" sz="1800" b="0" dirty="0" smtClean="0">
                <a:ea typeface="Raleway"/>
                <a:cs typeface="Raleway"/>
                <a:sym typeface="Raleway"/>
              </a:rPr>
              <a:t>Back stage: take a few deep breaths, yawn. </a:t>
            </a:r>
          </a:p>
          <a:p>
            <a:pPr lvl="1">
              <a:buSzPts val="2000"/>
            </a:pPr>
            <a:r>
              <a:rPr lang="en-US" sz="1800" b="0" dirty="0" smtClean="0">
                <a:ea typeface="Raleway"/>
                <a:cs typeface="Raleway"/>
                <a:sym typeface="Raleway"/>
              </a:rPr>
              <a:t>Visualize an entertained audience.</a:t>
            </a:r>
          </a:p>
          <a:p>
            <a:pPr lvl="1">
              <a:buSzPts val="2000"/>
            </a:pPr>
            <a:r>
              <a:rPr lang="en-US" sz="1800" b="0" dirty="0" smtClean="0">
                <a:ea typeface="Raleway"/>
                <a:cs typeface="Raleway"/>
                <a:sym typeface="Raleway"/>
              </a:rPr>
              <a:t>Concentrate on how good you are at speaking.</a:t>
            </a:r>
          </a:p>
          <a:p>
            <a:pPr marL="0" indent="0">
              <a:spcBef>
                <a:spcPts val="1200"/>
              </a:spcBef>
              <a:spcAft>
                <a:spcPts val="1200"/>
              </a:spcAft>
              <a:buNone/>
            </a:pPr>
            <a:endParaRPr dirty="0"/>
          </a:p>
        </p:txBody>
      </p:sp>
      <p:sp>
        <p:nvSpPr>
          <p:cNvPr id="6" name="Content Placeholder 5"/>
          <p:cNvSpPr>
            <a:spLocks noGrp="1"/>
          </p:cNvSpPr>
          <p:nvPr>
            <p:ph sz="half" idx="2"/>
          </p:nvPr>
        </p:nvSpPr>
        <p:spPr>
          <a:xfrm>
            <a:off x="1825626" y="3933850"/>
            <a:ext cx="6923088" cy="2664296"/>
          </a:xfrm>
        </p:spPr>
        <p:txBody>
          <a:bodyPr/>
          <a:lstStyle/>
          <a:p>
            <a:pPr lvl="1">
              <a:buSzPts val="2000"/>
            </a:pPr>
            <a:r>
              <a:rPr lang="en-US" sz="1800" b="0" dirty="0">
                <a:ea typeface="Raleway"/>
                <a:cs typeface="Raleway"/>
                <a:sym typeface="Raleway"/>
              </a:rPr>
              <a:t>Pretend you are just chatting with a group of friends.</a:t>
            </a:r>
          </a:p>
          <a:p>
            <a:pPr lvl="1">
              <a:buSzPts val="2000"/>
            </a:pPr>
            <a:r>
              <a:rPr lang="en-US" sz="1800" b="0" dirty="0" smtClean="0">
                <a:ea typeface="Raleway"/>
                <a:cs typeface="Raleway"/>
                <a:sym typeface="Raleway"/>
              </a:rPr>
              <a:t>Be </a:t>
            </a:r>
            <a:r>
              <a:rPr lang="en-US" sz="1800" b="0" dirty="0">
                <a:ea typeface="Raleway"/>
                <a:cs typeface="Raleway"/>
                <a:sym typeface="Raleway"/>
              </a:rPr>
              <a:t>prepared - outline your speech, memorize your opening lines.</a:t>
            </a:r>
          </a:p>
          <a:p>
            <a:pPr lvl="1">
              <a:buSzPts val="2000"/>
            </a:pPr>
            <a:r>
              <a:rPr lang="en-US" sz="1800" b="0" dirty="0">
                <a:ea typeface="Raleway"/>
                <a:cs typeface="Raleway"/>
                <a:sym typeface="Raleway"/>
              </a:rPr>
              <a:t>Practice, practice, practice.</a:t>
            </a:r>
          </a:p>
          <a:p>
            <a:pPr lvl="1">
              <a:buSzPts val="2000"/>
            </a:pPr>
            <a:r>
              <a:rPr lang="en-US" sz="1800" b="0" dirty="0">
                <a:ea typeface="Raleway"/>
                <a:cs typeface="Raleway"/>
                <a:sym typeface="Raleway"/>
              </a:rPr>
              <a:t>Go to bathroom.</a:t>
            </a:r>
          </a:p>
          <a:p>
            <a:pPr lvl="1">
              <a:buSzPts val="2000"/>
            </a:pPr>
            <a:r>
              <a:rPr lang="en-US" sz="1800" b="0" dirty="0">
                <a:ea typeface="Raleway"/>
                <a:cs typeface="Raleway"/>
                <a:sym typeface="Raleway"/>
              </a:rPr>
              <a:t>If you feel shaky, don’t hold notes. Hold onto the podium if needed. </a:t>
            </a:r>
          </a:p>
          <a:p>
            <a:pPr lvl="1">
              <a:buSzPts val="2000"/>
            </a:pPr>
            <a:r>
              <a:rPr lang="en-US" sz="1800" b="0" dirty="0">
                <a:ea typeface="Raleway"/>
                <a:cs typeface="Raleway"/>
                <a:sym typeface="Raleway"/>
              </a:rPr>
              <a:t>If legs wobble, lean your knee against the podium.</a:t>
            </a:r>
          </a:p>
          <a:p>
            <a:endParaRPr 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772" y="1214432"/>
            <a:ext cx="3395144" cy="2548696"/>
          </a:xfrm>
          <a:prstGeom prst="rect">
            <a:avLst/>
          </a:prstGeom>
        </p:spPr>
      </p:pic>
    </p:spTree>
    <p:extLst>
      <p:ext uri="{BB962C8B-B14F-4D97-AF65-F5344CB8AC3E}">
        <p14:creationId xmlns:p14="http://schemas.microsoft.com/office/powerpoint/2010/main" val="1533161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title"/>
          </p:nvPr>
        </p:nvSpPr>
        <p:spPr>
          <a:prstGeom prst="rect">
            <a:avLst/>
          </a:prstGeom>
        </p:spPr>
        <p:txBody>
          <a:bodyPr spcFirstLastPara="1" vert="horz" wrap="square" lIns="91441" tIns="91441" rIns="91441" bIns="91441" numCol="1" anchor="t" anchorCtr="0" compatLnSpc="1">
            <a:prstTxWarp prst="textNoShape">
              <a:avLst/>
            </a:prstTxWarp>
            <a:normAutofit/>
          </a:bodyPr>
          <a:lstStyle/>
          <a:p>
            <a:r>
              <a:rPr lang="en"/>
              <a:t>Performance</a:t>
            </a:r>
            <a:endParaRPr/>
          </a:p>
        </p:txBody>
      </p:sp>
      <p:sp>
        <p:nvSpPr>
          <p:cNvPr id="240" name="Google Shape;240;p41"/>
          <p:cNvSpPr txBox="1">
            <a:spLocks noGrp="1"/>
          </p:cNvSpPr>
          <p:nvPr>
            <p:ph sz="half" idx="1"/>
          </p:nvPr>
        </p:nvSpPr>
        <p:spPr>
          <a:xfrm>
            <a:off x="1825625" y="1600200"/>
            <a:ext cx="3323233" cy="4527550"/>
          </a:xfrm>
          <a:prstGeom prst="rect">
            <a:avLst/>
          </a:prstGeom>
        </p:spPr>
        <p:txBody>
          <a:bodyPr spcFirstLastPara="1" vert="horz" wrap="square" lIns="91441" tIns="91441" rIns="91441" bIns="91441" numCol="1" anchor="t" anchorCtr="0" compatLnSpc="1">
            <a:prstTxWarp prst="textNoShape">
              <a:avLst/>
            </a:prstTxWarp>
            <a:normAutofit/>
          </a:bodyPr>
          <a:lstStyle/>
          <a:p>
            <a:pPr marL="0" indent="0">
              <a:buSzPts val="2000"/>
              <a:buNone/>
            </a:pPr>
            <a:r>
              <a:rPr lang="en" sz="2000" dirty="0" smtClean="0">
                <a:ea typeface="Raleway"/>
                <a:cs typeface="Raleway"/>
                <a:sym typeface="Raleway"/>
              </a:rPr>
              <a:t>Prepare the </a:t>
            </a:r>
            <a:r>
              <a:rPr lang="en" sz="2000" dirty="0">
                <a:ea typeface="Raleway"/>
                <a:cs typeface="Raleway"/>
                <a:sym typeface="Raleway"/>
              </a:rPr>
              <a:t>room </a:t>
            </a:r>
            <a:endParaRPr lang="en" sz="2000" dirty="0" smtClean="0">
              <a:ea typeface="Raleway"/>
              <a:cs typeface="Raleway"/>
              <a:sym typeface="Raleway"/>
            </a:endParaRPr>
          </a:p>
          <a:p>
            <a:pPr>
              <a:buSzPts val="2000"/>
            </a:pPr>
            <a:r>
              <a:rPr lang="en-US" sz="1800" b="0" dirty="0" smtClean="0">
                <a:ea typeface="Raleway"/>
                <a:cs typeface="Raleway"/>
                <a:sym typeface="Raleway"/>
              </a:rPr>
              <a:t>E</a:t>
            </a:r>
            <a:r>
              <a:rPr lang="en" sz="1800" b="0" dirty="0" smtClean="0">
                <a:ea typeface="Raleway"/>
                <a:cs typeface="Raleway"/>
                <a:sym typeface="Raleway"/>
              </a:rPr>
              <a:t>quipment (make sure everything works).</a:t>
            </a:r>
          </a:p>
          <a:p>
            <a:pPr lvl="1">
              <a:buSzPts val="2000"/>
            </a:pPr>
            <a:r>
              <a:rPr lang="en-US" sz="1600" b="0" dirty="0" smtClean="0">
                <a:ea typeface="Raleway"/>
                <a:cs typeface="Raleway"/>
                <a:sym typeface="Raleway"/>
              </a:rPr>
              <a:t>Microphone.</a:t>
            </a:r>
          </a:p>
          <a:p>
            <a:pPr lvl="1">
              <a:buSzPts val="2000"/>
            </a:pPr>
            <a:r>
              <a:rPr lang="en-US" sz="1600" b="0" dirty="0" smtClean="0">
                <a:ea typeface="Raleway"/>
                <a:cs typeface="Raleway"/>
                <a:sym typeface="Raleway"/>
              </a:rPr>
              <a:t>Computer/projection. equipment.</a:t>
            </a:r>
          </a:p>
          <a:p>
            <a:pPr lvl="1">
              <a:buSzPts val="2000"/>
            </a:pPr>
            <a:r>
              <a:rPr lang="en-US" sz="1600" b="0" dirty="0" smtClean="0">
                <a:ea typeface="Raleway"/>
                <a:cs typeface="Raleway"/>
                <a:sym typeface="Raleway"/>
              </a:rPr>
              <a:t>Visual aids.</a:t>
            </a:r>
          </a:p>
          <a:p>
            <a:pPr>
              <a:buSzPts val="2000"/>
            </a:pPr>
            <a:r>
              <a:rPr lang="en-US" sz="1800" b="0" dirty="0" smtClean="0">
                <a:ea typeface="Raleway"/>
                <a:cs typeface="Raleway"/>
                <a:sym typeface="Raleway"/>
              </a:rPr>
              <a:t>Seating</a:t>
            </a:r>
          </a:p>
          <a:p>
            <a:pPr lvl="1">
              <a:buSzPts val="2000"/>
            </a:pPr>
            <a:r>
              <a:rPr lang="en-US" sz="1600" b="0" dirty="0" smtClean="0">
                <a:ea typeface="Raleway"/>
                <a:cs typeface="Raleway"/>
                <a:sym typeface="Raleway"/>
              </a:rPr>
              <a:t>Plenty of chairs arranged appropriately.</a:t>
            </a:r>
          </a:p>
          <a:p>
            <a:pPr>
              <a:buSzPts val="2000"/>
            </a:pPr>
            <a:r>
              <a:rPr lang="en-US" sz="1800" b="0" dirty="0" smtClean="0">
                <a:ea typeface="Raleway"/>
                <a:cs typeface="Raleway"/>
                <a:sym typeface="Raleway"/>
              </a:rPr>
              <a:t>Lectern position. </a:t>
            </a:r>
          </a:p>
          <a:p>
            <a:pPr>
              <a:buSzPts val="2000"/>
            </a:pPr>
            <a:r>
              <a:rPr lang="en-US" sz="1800" b="0" dirty="0" smtClean="0">
                <a:ea typeface="Raleway"/>
                <a:cs typeface="Raleway"/>
                <a:sym typeface="Raleway"/>
              </a:rPr>
              <a:t>Lighting levels.</a:t>
            </a:r>
          </a:p>
          <a:p>
            <a:pPr>
              <a:buSzPts val="2000"/>
            </a:pPr>
            <a:r>
              <a:rPr lang="en-US" sz="1800" b="0" dirty="0" smtClean="0">
                <a:ea typeface="Raleway"/>
                <a:cs typeface="Raleway"/>
                <a:sym typeface="Raleway"/>
              </a:rPr>
              <a:t>Temperature of the room.</a:t>
            </a:r>
            <a:endParaRPr lang="en-US" sz="1800" b="0" dirty="0">
              <a:ea typeface="Raleway"/>
              <a:cs typeface="Raleway"/>
              <a:sym typeface="Raleway"/>
            </a:endParaRPr>
          </a:p>
          <a:p>
            <a:pPr>
              <a:buSzPts val="2000"/>
            </a:pPr>
            <a:endParaRPr lang="en-US" sz="1800" b="0" dirty="0">
              <a:ea typeface="Raleway"/>
              <a:cs typeface="Raleway"/>
              <a:sym typeface="Raleway"/>
            </a:endParaRPr>
          </a:p>
          <a:p>
            <a:pPr>
              <a:buSzPts val="2000"/>
            </a:pPr>
            <a:endParaRPr lang="en-US" sz="1800" b="0" dirty="0">
              <a:ea typeface="Raleway"/>
              <a:cs typeface="Raleway"/>
              <a:sym typeface="Raleway"/>
            </a:endParaRPr>
          </a:p>
        </p:txBody>
      </p:sp>
      <p:pic>
        <p:nvPicPr>
          <p:cNvPr id="7" name="Google Shape;242;p41"/>
          <p:cNvPicPr preferRelativeResize="0">
            <a:picLocks noGrp="1" noChangeAspect="1"/>
          </p:cNvPicPr>
          <p:nvPr>
            <p:ph sz="half" idx="2"/>
          </p:nvPr>
        </p:nvPicPr>
        <p:blipFill>
          <a:blip r:embed="rId3">
            <a:alphaModFix/>
          </a:blip>
          <a:stretch>
            <a:fillRect/>
          </a:stretch>
        </p:blipFill>
        <p:spPr>
          <a:xfrm>
            <a:off x="5454593" y="1701602"/>
            <a:ext cx="3386515" cy="2736304"/>
          </a:xfrm>
          <a:prstGeom prst="rect">
            <a:avLst/>
          </a:prstGeom>
          <a:noFill/>
          <a:ln>
            <a:noFill/>
          </a:ln>
        </p:spPr>
      </p:pic>
    </p:spTree>
    <p:extLst>
      <p:ext uri="{BB962C8B-B14F-4D97-AF65-F5344CB8AC3E}">
        <p14:creationId xmlns:p14="http://schemas.microsoft.com/office/powerpoint/2010/main" val="4292801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08498" y="1413570"/>
            <a:ext cx="7040782" cy="3960440"/>
          </a:xfrm>
        </p:spPr>
      </p:pic>
      <p:sp>
        <p:nvSpPr>
          <p:cNvPr id="2" name="TextBox 1"/>
          <p:cNvSpPr txBox="1"/>
          <p:nvPr/>
        </p:nvSpPr>
        <p:spPr>
          <a:xfrm>
            <a:off x="1908498" y="5518026"/>
            <a:ext cx="7040782" cy="369332"/>
          </a:xfrm>
          <a:prstGeom prst="rect">
            <a:avLst/>
          </a:prstGeom>
          <a:noFill/>
        </p:spPr>
        <p:txBody>
          <a:bodyPr wrap="square" rtlCol="0">
            <a:spAutoFit/>
          </a:bodyPr>
          <a:lstStyle/>
          <a:p>
            <a:pPr algn="ctr"/>
            <a:r>
              <a:rPr lang="en-US" dirty="0" smtClean="0">
                <a:latin typeface="+mn-lt"/>
              </a:rPr>
              <a:t>Click on diagram for a video of the speech.</a:t>
            </a:r>
            <a:endParaRPr lang="en-US" dirty="0">
              <a:latin typeface="+mn-lt"/>
            </a:endParaRPr>
          </a:p>
        </p:txBody>
      </p:sp>
    </p:spTree>
    <p:extLst>
      <p:ext uri="{BB962C8B-B14F-4D97-AF65-F5344CB8AC3E}">
        <p14:creationId xmlns:p14="http://schemas.microsoft.com/office/powerpoint/2010/main" val="2383488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2"/>
          <p:cNvSpPr txBox="1">
            <a:spLocks noGrp="1"/>
          </p:cNvSpPr>
          <p:nvPr>
            <p:ph type="title"/>
          </p:nvPr>
        </p:nvSpPr>
        <p:spPr>
          <a:prstGeom prst="rect">
            <a:avLst/>
          </a:prstGeom>
        </p:spPr>
        <p:txBody>
          <a:bodyPr spcFirstLastPara="1" vert="horz" wrap="square" lIns="91441" tIns="91441" rIns="91441" bIns="91441" numCol="1" anchor="t" anchorCtr="0" compatLnSpc="1">
            <a:prstTxWarp prst="textNoShape">
              <a:avLst/>
            </a:prstTxWarp>
            <a:normAutofit/>
          </a:bodyPr>
          <a:lstStyle/>
          <a:p>
            <a:r>
              <a:rPr lang="en"/>
              <a:t>Performance</a:t>
            </a:r>
            <a:endParaRPr/>
          </a:p>
        </p:txBody>
      </p:sp>
      <p:sp>
        <p:nvSpPr>
          <p:cNvPr id="248" name="Google Shape;248;p42"/>
          <p:cNvSpPr txBox="1">
            <a:spLocks noGrp="1"/>
          </p:cNvSpPr>
          <p:nvPr>
            <p:ph sz="half" idx="1"/>
          </p:nvPr>
        </p:nvSpPr>
        <p:spPr>
          <a:xfrm>
            <a:off x="1825624" y="1053530"/>
            <a:ext cx="3683273" cy="3318451"/>
          </a:xfrm>
          <a:prstGeom prst="rect">
            <a:avLst/>
          </a:prstGeom>
        </p:spPr>
        <p:txBody>
          <a:bodyPr spcFirstLastPara="1" vert="horz" wrap="square" lIns="91441" tIns="91441" rIns="91441" bIns="91441" numCol="1" anchor="t" anchorCtr="0" compatLnSpc="1">
            <a:prstTxWarp prst="textNoShape">
              <a:avLst/>
            </a:prstTxWarp>
            <a:normAutofit fontScale="92500"/>
          </a:bodyPr>
          <a:lstStyle/>
          <a:p>
            <a:pPr marL="0" indent="0">
              <a:buSzPts val="2000"/>
              <a:buNone/>
            </a:pPr>
            <a:r>
              <a:rPr lang="en" sz="2200" dirty="0" smtClean="0">
                <a:ea typeface="Raleway"/>
                <a:cs typeface="Raleway"/>
                <a:sym typeface="Raleway"/>
              </a:rPr>
              <a:t>Making a Good Impression</a:t>
            </a:r>
          </a:p>
          <a:p>
            <a:pPr>
              <a:buSzPts val="2000"/>
            </a:pPr>
            <a:r>
              <a:rPr lang="en-US" sz="1900" b="0" dirty="0" smtClean="0">
                <a:ea typeface="Raleway"/>
                <a:cs typeface="Raleway"/>
                <a:sym typeface="Raleway"/>
              </a:rPr>
              <a:t>Calmly walk to “stage”.</a:t>
            </a:r>
          </a:p>
          <a:p>
            <a:pPr>
              <a:buSzPts val="2000"/>
            </a:pPr>
            <a:r>
              <a:rPr lang="en-US" sz="1900" b="0" dirty="0" smtClean="0">
                <a:ea typeface="Raleway"/>
                <a:cs typeface="Raleway"/>
                <a:sym typeface="Raleway"/>
              </a:rPr>
              <a:t>Shake hands and make eye contact with intro person.</a:t>
            </a:r>
          </a:p>
          <a:p>
            <a:pPr>
              <a:buSzPts val="2000"/>
            </a:pPr>
            <a:r>
              <a:rPr lang="en-US" sz="1900" b="0" dirty="0" smtClean="0">
                <a:ea typeface="Raleway"/>
                <a:cs typeface="Raleway"/>
                <a:sym typeface="Raleway"/>
              </a:rPr>
              <a:t>Thank them and smile.</a:t>
            </a:r>
          </a:p>
          <a:p>
            <a:pPr>
              <a:buSzPts val="2000"/>
            </a:pPr>
            <a:r>
              <a:rPr lang="en-US" sz="1900" b="0" dirty="0" smtClean="0">
                <a:ea typeface="Raleway"/>
                <a:cs typeface="Raleway"/>
                <a:sym typeface="Raleway"/>
              </a:rPr>
              <a:t>Make eye contact with audience with sincerity.</a:t>
            </a:r>
          </a:p>
          <a:p>
            <a:pPr>
              <a:buSzPts val="2000"/>
            </a:pPr>
            <a:r>
              <a:rPr lang="en-US" sz="1900" b="0" dirty="0" smtClean="0">
                <a:ea typeface="Raleway"/>
                <a:cs typeface="Raleway"/>
                <a:sym typeface="Raleway"/>
              </a:rPr>
              <a:t>Stand straight with feet slightly apart and arms relaxed.</a:t>
            </a:r>
          </a:p>
          <a:p>
            <a:pPr>
              <a:buSzPts val="2000"/>
            </a:pPr>
            <a:endParaRPr dirty="0"/>
          </a:p>
        </p:txBody>
      </p:sp>
      <p:sp>
        <p:nvSpPr>
          <p:cNvPr id="4" name="Content Placeholder 3"/>
          <p:cNvSpPr>
            <a:spLocks noGrp="1"/>
          </p:cNvSpPr>
          <p:nvPr>
            <p:ph sz="half" idx="2"/>
          </p:nvPr>
        </p:nvSpPr>
        <p:spPr>
          <a:xfrm>
            <a:off x="1835150" y="4005858"/>
            <a:ext cx="6913563" cy="2664296"/>
          </a:xfrm>
        </p:spPr>
        <p:txBody>
          <a:bodyPr/>
          <a:lstStyle/>
          <a:p>
            <a:pPr>
              <a:buSzPts val="2000"/>
            </a:pPr>
            <a:r>
              <a:rPr lang="en-US" sz="1900" b="0" dirty="0">
                <a:ea typeface="Raleway"/>
                <a:cs typeface="Raleway"/>
                <a:sym typeface="Raleway"/>
              </a:rPr>
              <a:t>Make casual emphasis with gestures.</a:t>
            </a:r>
          </a:p>
          <a:p>
            <a:pPr lvl="1">
              <a:buSzPts val="2000"/>
            </a:pPr>
            <a:r>
              <a:rPr lang="en-US" sz="1700" b="0" dirty="0">
                <a:ea typeface="Raleway"/>
                <a:cs typeface="Raleway"/>
                <a:sym typeface="Raleway"/>
              </a:rPr>
              <a:t>Natural body language.</a:t>
            </a:r>
          </a:p>
          <a:p>
            <a:pPr>
              <a:buSzPts val="2000"/>
            </a:pPr>
            <a:r>
              <a:rPr lang="en-US" sz="1800" b="0" dirty="0" smtClean="0">
                <a:ea typeface="Raleway"/>
                <a:cs typeface="Raleway"/>
                <a:sym typeface="Raleway"/>
              </a:rPr>
              <a:t>Lean </a:t>
            </a:r>
            <a:r>
              <a:rPr lang="en-US" sz="1800" b="0" dirty="0">
                <a:ea typeface="Raleway"/>
                <a:cs typeface="Raleway"/>
                <a:sym typeface="Raleway"/>
              </a:rPr>
              <a:t>toward the audience.</a:t>
            </a:r>
          </a:p>
          <a:p>
            <a:pPr>
              <a:buSzPts val="2000"/>
            </a:pPr>
            <a:r>
              <a:rPr lang="en-US" sz="1800" b="0" dirty="0" smtClean="0">
                <a:ea typeface="Raleway"/>
                <a:cs typeface="Raleway"/>
                <a:sym typeface="Raleway"/>
              </a:rPr>
              <a:t>If you fumble </a:t>
            </a:r>
            <a:r>
              <a:rPr lang="en-US" sz="1800" b="0" dirty="0">
                <a:ea typeface="Raleway"/>
                <a:cs typeface="Raleway"/>
                <a:sym typeface="Raleway"/>
              </a:rPr>
              <a:t>a line:</a:t>
            </a:r>
          </a:p>
          <a:p>
            <a:pPr lvl="1">
              <a:buSzPts val="2000"/>
            </a:pPr>
            <a:r>
              <a:rPr lang="en-US" sz="1600" b="0" dirty="0">
                <a:ea typeface="Raleway"/>
                <a:cs typeface="Raleway"/>
                <a:sym typeface="Raleway"/>
              </a:rPr>
              <a:t>Slow down and take a breath before restarting.</a:t>
            </a:r>
          </a:p>
          <a:p>
            <a:pPr lvl="1">
              <a:buSzPts val="2000"/>
            </a:pPr>
            <a:r>
              <a:rPr lang="en-US" sz="1600" b="0" dirty="0">
                <a:ea typeface="Raleway"/>
                <a:cs typeface="Raleway"/>
                <a:sym typeface="Raleway"/>
              </a:rPr>
              <a:t>Do not apologize.</a:t>
            </a:r>
          </a:p>
          <a:p>
            <a:pPr>
              <a:buSzPts val="2000"/>
            </a:pPr>
            <a:r>
              <a:rPr lang="en-US" sz="1800" b="0" dirty="0">
                <a:ea typeface="Raleway"/>
                <a:cs typeface="Raleway"/>
                <a:sym typeface="Raleway"/>
              </a:rPr>
              <a:t>At conclusion, tell audience you will take questions afterwards.</a:t>
            </a:r>
          </a:p>
          <a:p>
            <a:pPr>
              <a:buSzPts val="2000"/>
            </a:pPr>
            <a:r>
              <a:rPr lang="en-US" sz="1800" b="0" dirty="0">
                <a:ea typeface="Raleway"/>
                <a:cs typeface="Raleway"/>
                <a:sym typeface="Raleway"/>
              </a:rPr>
              <a:t>Smile and walk calmly from “stage”. </a:t>
            </a:r>
          </a:p>
          <a:p>
            <a:endParaRPr lang="en-US" sz="1800" dirty="0"/>
          </a:p>
        </p:txBody>
      </p:sp>
      <p:pic>
        <p:nvPicPr>
          <p:cNvPr id="3" name="Picture 2"/>
          <p:cNvPicPr>
            <a:picLocks noChangeAspect="1"/>
          </p:cNvPicPr>
          <p:nvPr/>
        </p:nvPicPr>
        <p:blipFill>
          <a:blip r:embed="rId3"/>
          <a:stretch>
            <a:fillRect/>
          </a:stretch>
        </p:blipFill>
        <p:spPr>
          <a:xfrm>
            <a:off x="5508897" y="1312156"/>
            <a:ext cx="3456383" cy="2304256"/>
          </a:xfrm>
          <a:prstGeom prst="rect">
            <a:avLst/>
          </a:prstGeom>
        </p:spPr>
      </p:pic>
    </p:spTree>
    <p:extLst>
      <p:ext uri="{BB962C8B-B14F-4D97-AF65-F5344CB8AC3E}">
        <p14:creationId xmlns:p14="http://schemas.microsoft.com/office/powerpoint/2010/main" val="963992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3"/>
          <p:cNvSpPr txBox="1">
            <a:spLocks noGrp="1"/>
          </p:cNvSpPr>
          <p:nvPr>
            <p:ph type="title"/>
          </p:nvPr>
        </p:nvSpPr>
        <p:spPr>
          <a:prstGeom prst="rect">
            <a:avLst/>
          </a:prstGeom>
        </p:spPr>
        <p:txBody>
          <a:bodyPr spcFirstLastPara="1" vert="horz" wrap="square" lIns="91441" tIns="91441" rIns="91441" bIns="91441" numCol="1" anchor="t" anchorCtr="0" compatLnSpc="1">
            <a:prstTxWarp prst="textNoShape">
              <a:avLst/>
            </a:prstTxWarp>
            <a:normAutofit/>
          </a:bodyPr>
          <a:lstStyle/>
          <a:p>
            <a:r>
              <a:rPr lang="en" dirty="0"/>
              <a:t>Visual </a:t>
            </a:r>
            <a:r>
              <a:rPr lang="en" dirty="0" smtClean="0"/>
              <a:t>Aids</a:t>
            </a:r>
            <a:endParaRPr dirty="0"/>
          </a:p>
        </p:txBody>
      </p:sp>
      <p:sp>
        <p:nvSpPr>
          <p:cNvPr id="254" name="Google Shape;254;p43"/>
          <p:cNvSpPr txBox="1">
            <a:spLocks noGrp="1"/>
          </p:cNvSpPr>
          <p:nvPr>
            <p:ph idx="1"/>
          </p:nvPr>
        </p:nvSpPr>
        <p:spPr>
          <a:xfrm>
            <a:off x="1825625" y="1053530"/>
            <a:ext cx="3611265" cy="5688632"/>
          </a:xfrm>
          <a:prstGeom prst="rect">
            <a:avLst/>
          </a:prstGeom>
        </p:spPr>
        <p:txBody>
          <a:bodyPr spcFirstLastPara="1" vert="horz" wrap="square" lIns="91441" tIns="91441" rIns="91441" bIns="91441" numCol="1" anchor="t" anchorCtr="0" compatLnSpc="1">
            <a:prstTxWarp prst="textNoShape">
              <a:avLst/>
            </a:prstTxWarp>
            <a:normAutofit/>
          </a:bodyPr>
          <a:lstStyle/>
          <a:p>
            <a:pPr>
              <a:buSzPts val="2000"/>
            </a:pPr>
            <a:r>
              <a:rPr lang="en-US" sz="2000" b="0" dirty="0" smtClean="0">
                <a:ea typeface="Raleway"/>
                <a:cs typeface="Raleway"/>
                <a:sym typeface="Raleway"/>
              </a:rPr>
              <a:t>Keep them simple</a:t>
            </a:r>
          </a:p>
          <a:p>
            <a:pPr lvl="1">
              <a:buSzPts val="2000"/>
            </a:pPr>
            <a:r>
              <a:rPr lang="en-US" b="0" dirty="0" smtClean="0">
                <a:ea typeface="Raleway"/>
                <a:cs typeface="Raleway"/>
                <a:sym typeface="Raleway"/>
              </a:rPr>
              <a:t>Used for emphasis and variety.</a:t>
            </a:r>
          </a:p>
          <a:p>
            <a:pPr>
              <a:buSzPts val="2000"/>
            </a:pPr>
            <a:r>
              <a:rPr lang="en-US" sz="2000" b="0" dirty="0" smtClean="0">
                <a:ea typeface="Raleway"/>
                <a:cs typeface="Raleway"/>
                <a:sym typeface="Raleway"/>
              </a:rPr>
              <a:t>Slides:</a:t>
            </a:r>
          </a:p>
          <a:p>
            <a:pPr marL="698434" lvl="1">
              <a:buSzPts val="1600"/>
            </a:pPr>
            <a:r>
              <a:rPr lang="en-US" b="0" dirty="0" smtClean="0">
                <a:ea typeface="Raleway"/>
                <a:cs typeface="Raleway"/>
                <a:sym typeface="Raleway"/>
              </a:rPr>
              <a:t>Reasonable timing.</a:t>
            </a:r>
          </a:p>
          <a:p>
            <a:pPr marL="1117538" lvl="2" indent="-285750">
              <a:buSzPts val="1300"/>
            </a:pPr>
            <a:r>
              <a:rPr lang="en-US" sz="1600" b="0" dirty="0" smtClean="0">
                <a:ea typeface="Raleway"/>
                <a:cs typeface="Raleway"/>
                <a:sym typeface="Raleway"/>
              </a:rPr>
              <a:t>Takes 20 seconds to register visualized item.</a:t>
            </a:r>
          </a:p>
          <a:p>
            <a:pPr marL="698434" lvl="1">
              <a:buSzPts val="1600"/>
            </a:pPr>
            <a:r>
              <a:rPr lang="en-US" b="0" dirty="0" smtClean="0">
                <a:ea typeface="Raleway"/>
                <a:cs typeface="Raleway"/>
                <a:sym typeface="Raleway"/>
              </a:rPr>
              <a:t>Legible font.</a:t>
            </a:r>
          </a:p>
          <a:p>
            <a:pPr marL="1117538" lvl="2" indent="-285750">
              <a:buSzPts val="1300"/>
            </a:pPr>
            <a:r>
              <a:rPr lang="en-US" sz="1600" b="0" dirty="0" smtClean="0">
                <a:ea typeface="Raleway"/>
                <a:cs typeface="Raleway"/>
                <a:sym typeface="Raleway"/>
              </a:rPr>
              <a:t>Don’t use all </a:t>
            </a:r>
            <a:r>
              <a:rPr lang="en-US" sz="1600" dirty="0" smtClean="0">
                <a:ea typeface="Raleway"/>
                <a:cs typeface="Raleway"/>
                <a:sym typeface="Raleway"/>
              </a:rPr>
              <a:t>CAPS</a:t>
            </a:r>
            <a:r>
              <a:rPr lang="en-US" sz="1600" b="0" dirty="0" smtClean="0">
                <a:ea typeface="Raleway"/>
                <a:cs typeface="Raleway"/>
                <a:sym typeface="Raleway"/>
              </a:rPr>
              <a:t> unless necessary.</a:t>
            </a:r>
          </a:p>
          <a:p>
            <a:pPr marL="698434" lvl="1">
              <a:buSzPts val="1600"/>
            </a:pPr>
            <a:r>
              <a:rPr lang="en-US" b="0" dirty="0" smtClean="0">
                <a:ea typeface="Raleway"/>
                <a:cs typeface="Raleway"/>
                <a:sym typeface="Raleway"/>
              </a:rPr>
              <a:t>Charts and graphs can be helpful to explain topics</a:t>
            </a:r>
          </a:p>
          <a:p>
            <a:pPr>
              <a:buSzPts val="2000"/>
            </a:pPr>
            <a:r>
              <a:rPr lang="en-US" sz="2000" b="0" dirty="0" smtClean="0">
                <a:ea typeface="Raleway"/>
                <a:cs typeface="Raleway"/>
                <a:sym typeface="Raleway"/>
              </a:rPr>
              <a:t>Flip chart</a:t>
            </a:r>
          </a:p>
          <a:p>
            <a:pPr marL="698434" lvl="1">
              <a:buSzPts val="1600"/>
            </a:pPr>
            <a:r>
              <a:rPr lang="en-US" b="0" dirty="0" smtClean="0">
                <a:ea typeface="Raleway"/>
                <a:cs typeface="Raleway"/>
                <a:sym typeface="Raleway"/>
              </a:rPr>
              <a:t>Use blue or black ink</a:t>
            </a:r>
          </a:p>
          <a:p>
            <a:pPr>
              <a:buSzPts val="2000"/>
            </a:pPr>
            <a:r>
              <a:rPr lang="en-US" sz="2000" b="0" dirty="0" smtClean="0">
                <a:ea typeface="Raleway"/>
                <a:cs typeface="Raleway"/>
                <a:sym typeface="Raleway"/>
              </a:rPr>
              <a:t>Drawings</a:t>
            </a:r>
          </a:p>
          <a:p>
            <a:pPr>
              <a:buSzPts val="2000"/>
            </a:pPr>
            <a:r>
              <a:rPr lang="en-US" sz="2000" b="0" dirty="0" smtClean="0">
                <a:ea typeface="Raleway"/>
                <a:cs typeface="Raleway"/>
                <a:sym typeface="Raleway"/>
              </a:rPr>
              <a:t>Equipment</a:t>
            </a:r>
          </a:p>
          <a:p>
            <a:pPr>
              <a:buSzPts val="2000"/>
            </a:pPr>
            <a:r>
              <a:rPr lang="en-US" sz="2000" b="0" dirty="0" smtClean="0">
                <a:ea typeface="Raleway"/>
                <a:cs typeface="Raleway"/>
                <a:sym typeface="Raleway"/>
              </a:rPr>
              <a:t>Product</a:t>
            </a:r>
            <a:endParaRPr lang="en-US" sz="2000" b="0" dirty="0">
              <a:ea typeface="Raleway"/>
              <a:cs typeface="Raleway"/>
              <a:sym typeface="Raleway"/>
            </a:endParaRPr>
          </a:p>
        </p:txBody>
      </p:sp>
      <p:pic>
        <p:nvPicPr>
          <p:cNvPr id="4" name="Picture 3"/>
          <p:cNvPicPr>
            <a:picLocks noChangeAspect="1"/>
          </p:cNvPicPr>
          <p:nvPr/>
        </p:nvPicPr>
        <p:blipFill rotWithShape="1">
          <a:blip r:embed="rId3"/>
          <a:srcRect l="8532" r="14912"/>
          <a:stretch/>
        </p:blipFill>
        <p:spPr>
          <a:xfrm>
            <a:off x="5436890" y="1125538"/>
            <a:ext cx="3561053" cy="3101048"/>
          </a:xfrm>
          <a:prstGeom prst="rect">
            <a:avLst/>
          </a:prstGeom>
        </p:spPr>
      </p:pic>
    </p:spTree>
    <p:extLst>
      <p:ext uri="{BB962C8B-B14F-4D97-AF65-F5344CB8AC3E}">
        <p14:creationId xmlns:p14="http://schemas.microsoft.com/office/powerpoint/2010/main" val="681788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4343"/>
            <a:ext cx="9145588" cy="4610901"/>
          </a:xfrm>
          <a:prstGeom prst="rect">
            <a:avLst/>
          </a:prstGeom>
        </p:spPr>
      </p:pic>
    </p:spTree>
    <p:extLst>
      <p:ext uri="{BB962C8B-B14F-4D97-AF65-F5344CB8AC3E}">
        <p14:creationId xmlns:p14="http://schemas.microsoft.com/office/powerpoint/2010/main" val="2760021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35149" y="274638"/>
            <a:ext cx="7013277" cy="1143000"/>
          </a:xfrm>
        </p:spPr>
        <p:txBody>
          <a:bodyPr/>
          <a:lstStyle/>
          <a:p>
            <a:r>
              <a:rPr lang="en-US" sz="2800" dirty="0" smtClean="0"/>
              <a:t>Let Your Body Language Do the Talking</a:t>
            </a:r>
            <a:endParaRPr lang="en-US" sz="2800" dirty="0"/>
          </a:p>
        </p:txBody>
      </p:sp>
      <p:sp>
        <p:nvSpPr>
          <p:cNvPr id="5" name="Content Placeholder 4"/>
          <p:cNvSpPr>
            <a:spLocks noGrp="1"/>
          </p:cNvSpPr>
          <p:nvPr>
            <p:ph sz="half" idx="1"/>
          </p:nvPr>
        </p:nvSpPr>
        <p:spPr>
          <a:xfrm>
            <a:off x="1825624" y="1600200"/>
            <a:ext cx="3611265" cy="3701802"/>
          </a:xfrm>
        </p:spPr>
        <p:txBody>
          <a:bodyPr/>
          <a:lstStyle/>
          <a:p>
            <a:r>
              <a:rPr lang="en-US" sz="1800" dirty="0" smtClean="0"/>
              <a:t>Pay </a:t>
            </a:r>
            <a:r>
              <a:rPr lang="en-US" sz="1800" dirty="0"/>
              <a:t>attention to </a:t>
            </a:r>
            <a:r>
              <a:rPr lang="en-US" sz="1800" dirty="0" smtClean="0"/>
              <a:t>your nonverbal </a:t>
            </a:r>
            <a:r>
              <a:rPr lang="en-US" sz="1800" dirty="0" smtClean="0"/>
              <a:t>signals</a:t>
            </a:r>
          </a:p>
          <a:p>
            <a:pPr lvl="1"/>
            <a:r>
              <a:rPr lang="en-US" sz="1600" b="0" dirty="0" smtClean="0"/>
              <a:t>Nonverbal </a:t>
            </a:r>
            <a:r>
              <a:rPr lang="en-US" sz="1600" b="0" dirty="0"/>
              <a:t>communication, or body language, includes facial expressions, body movement and gestures, eye contact, posture, the tone of your voice, and even your muscle tension and breathing.</a:t>
            </a:r>
          </a:p>
          <a:p>
            <a:pPr lvl="1"/>
            <a:r>
              <a:rPr lang="en-US" sz="1600" b="0" dirty="0" smtClean="0"/>
              <a:t>In </a:t>
            </a:r>
            <a:r>
              <a:rPr lang="en-US" sz="1600" b="0" dirty="0"/>
              <a:t>face-to-face conversation, body language plays an important role. </a:t>
            </a:r>
          </a:p>
          <a:p>
            <a:pPr lvl="1"/>
            <a:endParaRPr lang="en-US" sz="1200" b="0" dirty="0" smtClean="0"/>
          </a:p>
          <a:p>
            <a:endParaRPr lang="en-US" sz="1200" b="0" dirty="0"/>
          </a:p>
        </p:txBody>
      </p:sp>
      <p:sp>
        <p:nvSpPr>
          <p:cNvPr id="8" name="Content Placeholder 7"/>
          <p:cNvSpPr>
            <a:spLocks noGrp="1"/>
          </p:cNvSpPr>
          <p:nvPr>
            <p:ph sz="half" idx="2"/>
          </p:nvPr>
        </p:nvSpPr>
        <p:spPr>
          <a:xfrm>
            <a:off x="1825624" y="5013970"/>
            <a:ext cx="6897689" cy="1816350"/>
          </a:xfrm>
        </p:spPr>
        <p:txBody>
          <a:bodyPr/>
          <a:lstStyle/>
          <a:p>
            <a:pPr lvl="1"/>
            <a:r>
              <a:rPr lang="en-US" sz="1600" dirty="0"/>
              <a:t>Up to 93 percent of communication does not involve what you are actually saying</a:t>
            </a:r>
            <a:r>
              <a:rPr lang="en-US" sz="1600" b="0" dirty="0"/>
              <a:t>. </a:t>
            </a:r>
          </a:p>
          <a:p>
            <a:pPr lvl="1"/>
            <a:r>
              <a:rPr lang="en-US" sz="1600" b="0" dirty="0"/>
              <a:t>The way you look, listen, move, and react to another person tells them more about how you're feeling than words alone ever can. </a:t>
            </a:r>
          </a:p>
          <a:p>
            <a:endParaRPr lang="en-US" sz="1400" dirty="0"/>
          </a:p>
        </p:txBody>
      </p:sp>
      <p:pic>
        <p:nvPicPr>
          <p:cNvPr id="9" name="Content Placeholder 6"/>
          <p:cNvPicPr>
            <a:picLocks noChangeAspect="1"/>
          </p:cNvPicPr>
          <p:nvPr/>
        </p:nvPicPr>
        <p:blipFill rotWithShape="1">
          <a:blip r:embed="rId2" cstate="print">
            <a:extLst>
              <a:ext uri="{28A0092B-C50C-407E-A947-70E740481C1C}">
                <a14:useLocalDpi xmlns:a14="http://schemas.microsoft.com/office/drawing/2010/main" val="0"/>
              </a:ext>
            </a:extLst>
          </a:blip>
          <a:srcRect b="8082"/>
          <a:stretch/>
        </p:blipFill>
        <p:spPr bwMode="auto">
          <a:xfrm>
            <a:off x="5436889" y="1688684"/>
            <a:ext cx="3386138" cy="3311216"/>
          </a:xfrm>
          <a:prstGeom prst="rect">
            <a:avLst/>
          </a:prstGeom>
          <a:noFill/>
          <a:ln w="9525">
            <a:noFill/>
            <a:miter lim="800000"/>
            <a:headEnd/>
            <a:tailEnd/>
          </a:ln>
          <a:effectLst/>
        </p:spPr>
      </p:pic>
    </p:spTree>
    <p:extLst>
      <p:ext uri="{BB962C8B-B14F-4D97-AF65-F5344CB8AC3E}">
        <p14:creationId xmlns:p14="http://schemas.microsoft.com/office/powerpoint/2010/main" val="39054263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10286"/>
          <a:stretch/>
        </p:blipFill>
        <p:spPr>
          <a:xfrm>
            <a:off x="3492674" y="117426"/>
            <a:ext cx="3766227" cy="6610333"/>
          </a:xfrm>
        </p:spPr>
      </p:pic>
    </p:spTree>
    <p:extLst>
      <p:ext uri="{BB962C8B-B14F-4D97-AF65-F5344CB8AC3E}">
        <p14:creationId xmlns:p14="http://schemas.microsoft.com/office/powerpoint/2010/main" val="3599697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Avoid Negative Body Language</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b="12065"/>
          <a:stretch/>
        </p:blipFill>
        <p:spPr>
          <a:xfrm>
            <a:off x="1792379" y="1485578"/>
            <a:ext cx="7353209" cy="5103202"/>
          </a:xfrm>
          <a:prstGeom prst="rect">
            <a:avLst/>
          </a:prstGeom>
        </p:spPr>
      </p:pic>
    </p:spTree>
    <p:extLst>
      <p:ext uri="{BB962C8B-B14F-4D97-AF65-F5344CB8AC3E}">
        <p14:creationId xmlns:p14="http://schemas.microsoft.com/office/powerpoint/2010/main" val="3883834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1</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indent="0">
              <a:buNone/>
            </a:pPr>
            <a:r>
              <a:rPr lang="en-US" sz="2000" b="0" dirty="0"/>
              <a:t>Give a three- to five-minute introduction of yourself to an audience such as your troop, class at school, or some other group.</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306" y="160040"/>
            <a:ext cx="1448082" cy="1440160"/>
          </a:xfrm>
          <a:prstGeom prst="rect">
            <a:avLst/>
          </a:prstGeom>
        </p:spPr>
      </p:pic>
    </p:spTree>
    <p:extLst>
      <p:ext uri="{BB962C8B-B14F-4D97-AF65-F5344CB8AC3E}">
        <p14:creationId xmlns:p14="http://schemas.microsoft.com/office/powerpoint/2010/main" val="9462651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Introduction Speech</a:t>
            </a:r>
            <a:endParaRPr lang="en-US" dirty="0"/>
          </a:p>
        </p:txBody>
      </p:sp>
      <p:sp>
        <p:nvSpPr>
          <p:cNvPr id="3" name="Content Placeholder 2"/>
          <p:cNvSpPr>
            <a:spLocks noGrp="1"/>
          </p:cNvSpPr>
          <p:nvPr>
            <p:ph idx="1"/>
          </p:nvPr>
        </p:nvSpPr>
        <p:spPr/>
        <p:txBody>
          <a:bodyPr/>
          <a:lstStyle/>
          <a:p>
            <a:pPr marL="0" indent="0">
              <a:buNone/>
            </a:pPr>
            <a:r>
              <a:rPr lang="en-US" sz="2000" b="0" dirty="0" smtClean="0"/>
              <a:t>Here </a:t>
            </a:r>
            <a:r>
              <a:rPr lang="en-US" sz="2000" b="0" dirty="0"/>
              <a:t>are some tips to keep in mind while writing and giving your self-introduction speech. The most important tip, however, is to do what feels natural and flows easily.</a:t>
            </a:r>
          </a:p>
          <a:p>
            <a:pPr>
              <a:buFont typeface="+mj-lt"/>
              <a:buAutoNum type="arabicPeriod"/>
            </a:pPr>
            <a:r>
              <a:rPr lang="en-US" b="0" dirty="0" smtClean="0"/>
              <a:t>Tailor </a:t>
            </a:r>
            <a:r>
              <a:rPr lang="en-US" b="0" dirty="0"/>
              <a:t>your introduction to </a:t>
            </a:r>
            <a:r>
              <a:rPr lang="en-US" b="0" dirty="0" smtClean="0"/>
              <a:t>your audience</a:t>
            </a:r>
            <a:r>
              <a:rPr lang="en-US" b="0" dirty="0"/>
              <a:t>. A self-introduction </a:t>
            </a:r>
            <a:r>
              <a:rPr lang="en-US" b="0" dirty="0" smtClean="0"/>
              <a:t>to older individuals can </a:t>
            </a:r>
            <a:r>
              <a:rPr lang="en-US" b="0" dirty="0"/>
              <a:t>be very different from one </a:t>
            </a:r>
            <a:r>
              <a:rPr lang="en-US" b="0" dirty="0" smtClean="0"/>
              <a:t>with your peers or younger individuals. </a:t>
            </a:r>
            <a:endParaRPr lang="en-US" b="0" dirty="0"/>
          </a:p>
          <a:p>
            <a:pPr>
              <a:buFont typeface="+mj-lt"/>
              <a:buAutoNum type="arabicPeriod"/>
            </a:pPr>
            <a:r>
              <a:rPr lang="en-US" b="0" dirty="0" smtClean="0"/>
              <a:t>The first thing </a:t>
            </a:r>
            <a:r>
              <a:rPr lang="en-US" b="0" dirty="0"/>
              <a:t>to include in a self introduction </a:t>
            </a:r>
            <a:r>
              <a:rPr lang="en-US" b="0" dirty="0" smtClean="0"/>
              <a:t>is your name and where </a:t>
            </a:r>
            <a:r>
              <a:rPr lang="en-US" b="0" dirty="0"/>
              <a:t>you are </a:t>
            </a:r>
            <a:r>
              <a:rPr lang="en-US" b="0" dirty="0" smtClean="0"/>
              <a:t>from:</a:t>
            </a:r>
          </a:p>
          <a:p>
            <a:pPr marL="800100" lvl="1" indent="-342900">
              <a:buFont typeface="+mj-lt"/>
              <a:buAutoNum type="alphaLcPeriod"/>
            </a:pPr>
            <a:r>
              <a:rPr lang="en-US" sz="1600" b="0" dirty="0"/>
              <a:t>You should include your hometown, current city, and any other places you have lived. This helps give the person you are introducing yourself to a better sense of who you are and where you come from.</a:t>
            </a:r>
          </a:p>
          <a:p>
            <a:pPr>
              <a:buFont typeface="+mj-lt"/>
              <a:buAutoNum type="arabicPeriod"/>
            </a:pPr>
            <a:r>
              <a:rPr lang="en-US" b="0" dirty="0" smtClean="0"/>
              <a:t>Grab </a:t>
            </a:r>
            <a:r>
              <a:rPr lang="en-US" b="0" dirty="0"/>
              <a:t>the audience's attention. Continue with an interesting fact about yourself, a short story, or an amusing anecdote about yourself. </a:t>
            </a:r>
          </a:p>
          <a:p>
            <a:pPr>
              <a:buFont typeface="+mj-lt"/>
              <a:buAutoNum type="arabicPeriod"/>
            </a:pPr>
            <a:endParaRPr lang="en-US" b="0" dirty="0"/>
          </a:p>
        </p:txBody>
      </p:sp>
    </p:spTree>
    <p:extLst>
      <p:ext uri="{BB962C8B-B14F-4D97-AF65-F5344CB8AC3E}">
        <p14:creationId xmlns:p14="http://schemas.microsoft.com/office/powerpoint/2010/main" val="32408229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Introduction Speech</a:t>
            </a:r>
            <a:endParaRPr lang="en-US" dirty="0"/>
          </a:p>
        </p:txBody>
      </p:sp>
      <p:sp>
        <p:nvSpPr>
          <p:cNvPr id="3" name="Content Placeholder 2"/>
          <p:cNvSpPr>
            <a:spLocks noGrp="1"/>
          </p:cNvSpPr>
          <p:nvPr>
            <p:ph idx="1"/>
          </p:nvPr>
        </p:nvSpPr>
        <p:spPr>
          <a:xfrm>
            <a:off x="1825625" y="1600200"/>
            <a:ext cx="6923088" cy="4709914"/>
          </a:xfrm>
        </p:spPr>
        <p:txBody>
          <a:bodyPr/>
          <a:lstStyle/>
          <a:p>
            <a:pPr>
              <a:buFont typeface="+mj-lt"/>
              <a:buAutoNum type="arabicPeriod" startAt="4"/>
            </a:pPr>
            <a:r>
              <a:rPr lang="en-US" b="0" dirty="0" smtClean="0"/>
              <a:t>Provide a personal touch. </a:t>
            </a:r>
          </a:p>
          <a:p>
            <a:pPr lvl="1">
              <a:buFont typeface="+mj-lt"/>
              <a:buAutoNum type="alphaLcPeriod"/>
            </a:pPr>
            <a:r>
              <a:rPr lang="en-US" sz="1600" b="0" dirty="0" smtClean="0"/>
              <a:t>Share </a:t>
            </a:r>
            <a:r>
              <a:rPr lang="en-US" sz="1600" b="0" dirty="0"/>
              <a:t>a little about your personal life (like </a:t>
            </a:r>
            <a:r>
              <a:rPr lang="en-US" sz="1600" b="0" dirty="0" smtClean="0"/>
              <a:t>hobbies </a:t>
            </a:r>
            <a:r>
              <a:rPr lang="en-US" sz="1600" b="0" dirty="0"/>
              <a:t>or </a:t>
            </a:r>
            <a:r>
              <a:rPr lang="en-US" sz="1600" b="0" dirty="0" smtClean="0"/>
              <a:t>interests) </a:t>
            </a:r>
            <a:r>
              <a:rPr lang="en-US" sz="1600" b="0" dirty="0"/>
              <a:t>to make your introduction more unique and memorable. </a:t>
            </a:r>
            <a:r>
              <a:rPr lang="en-US" sz="1600" b="0" dirty="0" smtClean="0"/>
              <a:t>Sharing </a:t>
            </a:r>
            <a:r>
              <a:rPr lang="en-US" sz="1600" b="0" dirty="0"/>
              <a:t>your interest is a great way to let others know what you enjoy doing and what kinds of things you are passionate </a:t>
            </a:r>
            <a:r>
              <a:rPr lang="en-US" sz="1600" b="0" dirty="0" smtClean="0"/>
              <a:t>about.</a:t>
            </a:r>
            <a:endParaRPr lang="en-US" sz="1600" b="0" dirty="0"/>
          </a:p>
          <a:p>
            <a:pPr lvl="1">
              <a:buFont typeface="+mj-lt"/>
              <a:buAutoNum type="alphaLcPeriod"/>
            </a:pPr>
            <a:r>
              <a:rPr lang="en-US" sz="1600" b="0" dirty="0" smtClean="0"/>
              <a:t>Share some of your goals. Sharing </a:t>
            </a:r>
            <a:r>
              <a:rPr lang="en-US" sz="1600" b="0" dirty="0"/>
              <a:t>your goals gives the </a:t>
            </a:r>
            <a:r>
              <a:rPr lang="en-US" sz="1600" b="0" dirty="0" smtClean="0"/>
              <a:t>person/s </a:t>
            </a:r>
            <a:r>
              <a:rPr lang="en-US" sz="1600" b="0" dirty="0"/>
              <a:t>you're speaking to a sense of what you're hoping to achieve and why you're motivated to achieve it.</a:t>
            </a:r>
          </a:p>
          <a:p>
            <a:pPr lvl="1">
              <a:buFont typeface="+mj-lt"/>
              <a:buAutoNum type="alphaLcPeriod"/>
            </a:pPr>
            <a:r>
              <a:rPr lang="en-US" sz="1600" b="0" dirty="0" smtClean="0"/>
              <a:t>Share </a:t>
            </a:r>
            <a:r>
              <a:rPr lang="en-US" sz="1600" b="0" dirty="0"/>
              <a:t>what you're looking for in terms of opportunities and relationships. By articulating your desires, you give others a better sense of how they can help you and be a part of your life.</a:t>
            </a:r>
          </a:p>
          <a:p>
            <a:pPr>
              <a:buFont typeface="+mj-lt"/>
              <a:buAutoNum type="arabicPeriod" startAt="4"/>
            </a:pPr>
            <a:r>
              <a:rPr lang="en-US" b="0" dirty="0" smtClean="0"/>
              <a:t>Be Authentic. </a:t>
            </a:r>
            <a:r>
              <a:rPr lang="en-US" b="0" dirty="0"/>
              <a:t>Genuine introductions are the most memorable. Be honest about who you are and don't be afraid to show some personality. </a:t>
            </a:r>
            <a:endParaRPr lang="en-US" b="0" dirty="0" smtClean="0"/>
          </a:p>
          <a:p>
            <a:pPr>
              <a:buFont typeface="+mj-lt"/>
              <a:buAutoNum type="arabicPeriod" startAt="4"/>
            </a:pPr>
            <a:r>
              <a:rPr lang="en-US" b="0" dirty="0" smtClean="0"/>
              <a:t>It </a:t>
            </a:r>
            <a:r>
              <a:rPr lang="en-US" b="0" dirty="0"/>
              <a:t>can be helpful to highlight a few key experiences or achievements that have defined your personal life. </a:t>
            </a:r>
          </a:p>
        </p:txBody>
      </p:sp>
    </p:spTree>
    <p:extLst>
      <p:ext uri="{BB962C8B-B14F-4D97-AF65-F5344CB8AC3E}">
        <p14:creationId xmlns:p14="http://schemas.microsoft.com/office/powerpoint/2010/main" val="405831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Introduction Speech</a:t>
            </a:r>
            <a:endParaRPr lang="en-US" dirty="0"/>
          </a:p>
        </p:txBody>
      </p:sp>
      <p:sp>
        <p:nvSpPr>
          <p:cNvPr id="3" name="Content Placeholder 2"/>
          <p:cNvSpPr>
            <a:spLocks noGrp="1"/>
          </p:cNvSpPr>
          <p:nvPr>
            <p:ph idx="1"/>
          </p:nvPr>
        </p:nvSpPr>
        <p:spPr/>
        <p:txBody>
          <a:bodyPr/>
          <a:lstStyle/>
          <a:p>
            <a:pPr>
              <a:buFont typeface="+mj-lt"/>
              <a:buAutoNum type="arabicPeriod" startAt="7"/>
            </a:pPr>
            <a:r>
              <a:rPr lang="en-US" b="0" dirty="0" smtClean="0"/>
              <a:t>Conclude </a:t>
            </a:r>
            <a:r>
              <a:rPr lang="en-US" b="0" dirty="0"/>
              <a:t>your introduction on a positive or forward-looking note. You could express excitement about the event or meeting, or share a hope or goal for the future. </a:t>
            </a:r>
          </a:p>
          <a:p>
            <a:pPr>
              <a:buFont typeface="+mj-lt"/>
              <a:buAutoNum type="arabicPeriod" startAt="7"/>
            </a:pPr>
            <a:r>
              <a:rPr lang="en-US" b="0" dirty="0"/>
              <a:t>Practice, Practice, </a:t>
            </a:r>
            <a:r>
              <a:rPr lang="en-US" b="0" dirty="0" smtClean="0"/>
              <a:t>Practice! </a:t>
            </a:r>
            <a:r>
              <a:rPr lang="en-US" b="0" dirty="0"/>
              <a:t>Rehearse your introduction speech so you can deliver it confidently and naturally. This will help reduce any nerves and ensure you come across as polished and </a:t>
            </a:r>
            <a:r>
              <a:rPr lang="en-US" b="0" dirty="0" smtClean="0"/>
              <a:t>interesting. </a:t>
            </a:r>
            <a:endParaRPr lang="en-US" b="0" dirty="0"/>
          </a:p>
          <a:p>
            <a:pPr>
              <a:buFont typeface="+mj-lt"/>
              <a:buAutoNum type="arabicPeriod" startAt="7"/>
            </a:pPr>
            <a:r>
              <a:rPr lang="en-US" b="0" dirty="0" smtClean="0"/>
              <a:t>Use </a:t>
            </a:r>
            <a:r>
              <a:rPr lang="en-US" b="0" dirty="0"/>
              <a:t>body language to engage your audience. Make eye contact, smile, and use gestures where appropriate. </a:t>
            </a:r>
          </a:p>
        </p:txBody>
      </p:sp>
    </p:spTree>
    <p:extLst>
      <p:ext uri="{BB962C8B-B14F-4D97-AF65-F5344CB8AC3E}">
        <p14:creationId xmlns:p14="http://schemas.microsoft.com/office/powerpoint/2010/main" val="2692600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MLK “I Have a Dream” Speech</a:t>
            </a:r>
            <a:endParaRPr lang="en-US" dirty="0"/>
          </a:p>
        </p:txBody>
      </p:sp>
      <p:pic>
        <p:nvPicPr>
          <p:cNvPr id="5" name="Content Placeholder 4">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72201" y="1197546"/>
            <a:ext cx="6616187" cy="4962140"/>
          </a:xfrm>
        </p:spPr>
      </p:pic>
      <p:sp>
        <p:nvSpPr>
          <p:cNvPr id="4" name="TextBox 3"/>
          <p:cNvSpPr txBox="1"/>
          <p:nvPr/>
        </p:nvSpPr>
        <p:spPr>
          <a:xfrm>
            <a:off x="1859903" y="6310114"/>
            <a:ext cx="7040782" cy="369332"/>
          </a:xfrm>
          <a:prstGeom prst="rect">
            <a:avLst/>
          </a:prstGeom>
          <a:noFill/>
        </p:spPr>
        <p:txBody>
          <a:bodyPr wrap="square" rtlCol="0">
            <a:spAutoFit/>
          </a:bodyPr>
          <a:lstStyle/>
          <a:p>
            <a:pPr algn="ctr"/>
            <a:r>
              <a:rPr lang="en-US" dirty="0" smtClean="0">
                <a:latin typeface="+mn-lt"/>
              </a:rPr>
              <a:t>Click on diagram for a video of the speech.</a:t>
            </a:r>
            <a:endParaRPr lang="en-US" dirty="0">
              <a:latin typeface="+mn-lt"/>
            </a:endParaRPr>
          </a:p>
        </p:txBody>
      </p:sp>
    </p:spTree>
    <p:extLst>
      <p:ext uri="{BB962C8B-B14F-4D97-AF65-F5344CB8AC3E}">
        <p14:creationId xmlns:p14="http://schemas.microsoft.com/office/powerpoint/2010/main" val="13333611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2</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indent="0">
              <a:buNone/>
            </a:pPr>
            <a:r>
              <a:rPr lang="en-US" sz="2000" b="0" dirty="0"/>
              <a:t>Prepare a three- to five-minute talk on a topic of your choice that incorporates body language and visual aids. </a:t>
            </a:r>
            <a:endParaRPr lang="en-US" sz="2000" dirty="0"/>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306" y="160040"/>
            <a:ext cx="1448082" cy="1440160"/>
          </a:xfrm>
          <a:prstGeom prst="rect">
            <a:avLst/>
          </a:prstGeom>
        </p:spPr>
      </p:pic>
    </p:spTree>
    <p:extLst>
      <p:ext uri="{BB962C8B-B14F-4D97-AF65-F5344CB8AC3E}">
        <p14:creationId xmlns:p14="http://schemas.microsoft.com/office/powerpoint/2010/main" val="1647967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prstGeom prst="rect">
            <a:avLst/>
          </a:prstGeom>
        </p:spPr>
        <p:txBody>
          <a:bodyPr spcFirstLastPara="1" vert="horz" wrap="square" lIns="91441" tIns="91441" rIns="91441" bIns="91441" numCol="1" anchor="t" anchorCtr="0" compatLnSpc="1">
            <a:prstTxWarp prst="textNoShape">
              <a:avLst/>
            </a:prstTxWarp>
            <a:normAutofit/>
          </a:bodyPr>
          <a:lstStyle/>
          <a:p>
            <a:r>
              <a:rPr lang="en" dirty="0" smtClean="0"/>
              <a:t>Examples of Persuasive Topics</a:t>
            </a:r>
            <a:endParaRPr dirty="0"/>
          </a:p>
        </p:txBody>
      </p:sp>
      <p:sp>
        <p:nvSpPr>
          <p:cNvPr id="283" name="Google Shape;283;p48"/>
          <p:cNvSpPr txBox="1">
            <a:spLocks noGrp="1"/>
          </p:cNvSpPr>
          <p:nvPr>
            <p:ph sz="half" idx="1"/>
          </p:nvPr>
        </p:nvSpPr>
        <p:spPr>
          <a:xfrm>
            <a:off x="1825625" y="1269554"/>
            <a:ext cx="3384550" cy="5328592"/>
          </a:xfrm>
          <a:prstGeom prst="rect">
            <a:avLst/>
          </a:prstGeom>
        </p:spPr>
        <p:txBody>
          <a:bodyPr spcFirstLastPara="1" vert="horz" wrap="square" lIns="91441" tIns="91441" rIns="91441" bIns="91441" numCol="1" anchor="t" anchorCtr="0" compatLnSpc="1">
            <a:prstTxWarp prst="textNoShape">
              <a:avLst/>
            </a:prstTxWarp>
            <a:noAutofit/>
          </a:bodyPr>
          <a:lstStyle/>
          <a:p>
            <a:pPr indent="-291015">
              <a:spcBef>
                <a:spcPts val="1200"/>
              </a:spcBef>
              <a:buSzPct val="100000"/>
              <a:buFont typeface="Arial" panose="020B0604020202020204" pitchFamily="34" charset="0"/>
              <a:buChar char="•"/>
            </a:pPr>
            <a:r>
              <a:rPr lang="en" sz="1600" b="0" dirty="0" smtClean="0">
                <a:latin typeface="Raleway"/>
                <a:ea typeface="Raleway"/>
                <a:cs typeface="Raleway"/>
                <a:sym typeface="Raleway"/>
              </a:rPr>
              <a:t>Air </a:t>
            </a:r>
            <a:r>
              <a:rPr lang="en" sz="1600" b="0" dirty="0">
                <a:latin typeface="Raleway"/>
                <a:ea typeface="Raleway"/>
                <a:cs typeface="Raleway"/>
                <a:sym typeface="Raleway"/>
              </a:rPr>
              <a:t>pollution</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a:latin typeface="Raleway"/>
                <a:ea typeface="Raleway"/>
                <a:cs typeface="Raleway"/>
                <a:sym typeface="Raleway"/>
              </a:rPr>
              <a:t>Animal rescues</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smtClean="0">
                <a:latin typeface="Raleway"/>
                <a:ea typeface="Raleway"/>
                <a:cs typeface="Raleway"/>
                <a:sym typeface="Raleway"/>
              </a:rPr>
              <a:t>Animal testing</a:t>
            </a:r>
          </a:p>
          <a:p>
            <a:pPr indent="-291015">
              <a:buSzPct val="100000"/>
              <a:buFont typeface="Arial" panose="020B0604020202020204" pitchFamily="34" charset="0"/>
              <a:buChar char="•"/>
            </a:pPr>
            <a:r>
              <a:rPr lang="en" sz="1600" b="0" dirty="0" smtClean="0">
                <a:latin typeface="Raleway"/>
                <a:ea typeface="Raleway"/>
                <a:cs typeface="Raleway"/>
                <a:sym typeface="Raleway"/>
              </a:rPr>
              <a:t>Blood </a:t>
            </a:r>
            <a:r>
              <a:rPr lang="en" sz="1600" b="0" dirty="0">
                <a:latin typeface="Raleway"/>
                <a:ea typeface="Raleway"/>
                <a:cs typeface="Raleway"/>
                <a:sym typeface="Raleway"/>
              </a:rPr>
              <a:t>donation</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smtClean="0">
                <a:latin typeface="Raleway"/>
                <a:ea typeface="Raleway"/>
                <a:cs typeface="Raleway"/>
                <a:sym typeface="Raleway"/>
              </a:rPr>
              <a:t>Cancel </a:t>
            </a:r>
            <a:r>
              <a:rPr lang="en" sz="1600" b="0" dirty="0">
                <a:latin typeface="Raleway"/>
                <a:ea typeface="Raleway"/>
                <a:cs typeface="Raleway"/>
                <a:sym typeface="Raleway"/>
              </a:rPr>
              <a:t>culture</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a:latin typeface="Raleway"/>
                <a:ea typeface="Raleway"/>
                <a:cs typeface="Raleway"/>
                <a:sym typeface="Raleway"/>
              </a:rPr>
              <a:t>Climate </a:t>
            </a:r>
            <a:r>
              <a:rPr lang="en" sz="1600" b="0" dirty="0" smtClean="0">
                <a:latin typeface="Raleway"/>
                <a:ea typeface="Raleway"/>
                <a:cs typeface="Raleway"/>
                <a:sym typeface="Raleway"/>
              </a:rPr>
              <a:t>change</a:t>
            </a:r>
          </a:p>
          <a:p>
            <a:pPr indent="-291015">
              <a:buSzPct val="100000"/>
              <a:buFont typeface="Arial" panose="020B0604020202020204" pitchFamily="34" charset="0"/>
              <a:buChar char="•"/>
            </a:pPr>
            <a:r>
              <a:rPr lang="en-US" sz="1600" b="0" dirty="0">
                <a:latin typeface="Raleway"/>
                <a:ea typeface="Raleway"/>
                <a:cs typeface="Raleway"/>
                <a:sym typeface="Raleway"/>
              </a:rPr>
              <a:t>Dangers of texting and driving</a:t>
            </a:r>
          </a:p>
          <a:p>
            <a:pPr indent="-291015">
              <a:buSzPct val="100000"/>
              <a:buFont typeface="Arial" panose="020B0604020202020204" pitchFamily="34" charset="0"/>
              <a:buChar char="•"/>
            </a:pPr>
            <a:r>
              <a:rPr lang="en" sz="1600" b="0" dirty="0" smtClean="0">
                <a:latin typeface="Raleway"/>
                <a:ea typeface="Raleway"/>
                <a:cs typeface="Raleway"/>
                <a:sym typeface="Raleway"/>
              </a:rPr>
              <a:t>Divorce</a:t>
            </a:r>
          </a:p>
          <a:p>
            <a:pPr indent="-291015">
              <a:buSzPct val="100000"/>
              <a:buFont typeface="Arial" panose="020B0604020202020204" pitchFamily="34" charset="0"/>
              <a:buChar char="•"/>
            </a:pPr>
            <a:r>
              <a:rPr lang="en" sz="1600" b="0" dirty="0" smtClean="0">
                <a:latin typeface="Raleway"/>
                <a:ea typeface="Raleway"/>
                <a:cs typeface="Raleway"/>
                <a:sym typeface="Raleway"/>
              </a:rPr>
              <a:t>Do exam results really matter?</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a:latin typeface="Raleway"/>
                <a:ea typeface="Raleway"/>
                <a:cs typeface="Raleway"/>
                <a:sym typeface="Raleway"/>
              </a:rPr>
              <a:t>Eating disorders</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a:latin typeface="Raleway"/>
                <a:ea typeface="Raleway"/>
                <a:cs typeface="Raleway"/>
                <a:sym typeface="Raleway"/>
              </a:rPr>
              <a:t>Exercise</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a:latin typeface="Raleway"/>
                <a:ea typeface="Raleway"/>
                <a:cs typeface="Raleway"/>
                <a:sym typeface="Raleway"/>
              </a:rPr>
              <a:t>Existence of aliens</a:t>
            </a:r>
            <a:endParaRPr sz="1600" b="0" dirty="0">
              <a:latin typeface="Raleway"/>
              <a:ea typeface="Raleway"/>
              <a:cs typeface="Raleway"/>
              <a:sym typeface="Raleway"/>
            </a:endParaRPr>
          </a:p>
          <a:p>
            <a:pPr indent="-291015">
              <a:buSzPct val="100000"/>
              <a:buFont typeface="Arial" panose="020B0604020202020204" pitchFamily="34" charset="0"/>
              <a:buChar char="•"/>
            </a:pPr>
            <a:r>
              <a:rPr lang="en" sz="1600" b="0" dirty="0">
                <a:latin typeface="Raleway"/>
                <a:ea typeface="Raleway"/>
                <a:cs typeface="Raleway"/>
                <a:sym typeface="Raleway"/>
              </a:rPr>
              <a:t>Existence of </a:t>
            </a:r>
            <a:r>
              <a:rPr lang="en" sz="1600" b="0" dirty="0" smtClean="0">
                <a:latin typeface="Raleway"/>
                <a:ea typeface="Raleway"/>
                <a:cs typeface="Raleway"/>
                <a:sym typeface="Raleway"/>
              </a:rPr>
              <a:t>sasquatch</a:t>
            </a:r>
            <a:endParaRPr sz="1600" b="0" dirty="0">
              <a:latin typeface="Raleway"/>
              <a:ea typeface="Raleway"/>
              <a:cs typeface="Raleway"/>
              <a:sym typeface="Raleway"/>
            </a:endParaRPr>
          </a:p>
        </p:txBody>
      </p:sp>
      <p:sp>
        <p:nvSpPr>
          <p:cNvPr id="284" name="Google Shape;284;p48"/>
          <p:cNvSpPr txBox="1">
            <a:spLocks noGrp="1"/>
          </p:cNvSpPr>
          <p:nvPr>
            <p:ph sz="half" idx="2"/>
          </p:nvPr>
        </p:nvSpPr>
        <p:spPr>
          <a:xfrm>
            <a:off x="5362575" y="1417638"/>
            <a:ext cx="3386138" cy="5180508"/>
          </a:xfrm>
          <a:prstGeom prst="rect">
            <a:avLst/>
          </a:prstGeom>
        </p:spPr>
        <p:txBody>
          <a:bodyPr spcFirstLastPara="1" vert="horz" wrap="square" lIns="91441" tIns="91441" rIns="91441" bIns="91441" numCol="1" anchor="t" anchorCtr="0" compatLnSpc="1">
            <a:prstTxWarp prst="textNoShape">
              <a:avLst/>
            </a:prstTxWarp>
            <a:noAutofit/>
          </a:bodyPr>
          <a:lstStyle/>
          <a:p>
            <a:pPr marL="337635" indent="-285750">
              <a:buSzPct val="100000"/>
            </a:pPr>
            <a:r>
              <a:rPr lang="en-US" sz="1600" b="0" dirty="0">
                <a:latin typeface="Raleway"/>
                <a:ea typeface="Raleway"/>
                <a:cs typeface="Raleway"/>
                <a:sym typeface="Raleway"/>
              </a:rPr>
              <a:t>Fad diets</a:t>
            </a:r>
          </a:p>
          <a:p>
            <a:pPr marL="337635" indent="-285750">
              <a:buSzPct val="100000"/>
            </a:pPr>
            <a:r>
              <a:rPr lang="en-US" sz="1600" b="0" dirty="0">
                <a:latin typeface="Raleway"/>
                <a:ea typeface="Raleway"/>
                <a:cs typeface="Raleway"/>
                <a:sym typeface="Raleway"/>
              </a:rPr>
              <a:t>GMOs</a:t>
            </a:r>
          </a:p>
          <a:p>
            <a:pPr marL="337635" indent="-285750">
              <a:buSzPct val="100000"/>
            </a:pPr>
            <a:r>
              <a:rPr lang="en-US" sz="1600" b="0" dirty="0">
                <a:latin typeface="Raleway"/>
                <a:ea typeface="Raleway"/>
                <a:cs typeface="Raleway"/>
                <a:sym typeface="Raleway"/>
              </a:rPr>
              <a:t>Gun control</a:t>
            </a:r>
          </a:p>
          <a:p>
            <a:pPr marL="337635" indent="-285750">
              <a:buSzPct val="100000"/>
            </a:pPr>
            <a:r>
              <a:rPr lang="en-US" sz="1600" b="0" dirty="0">
                <a:latin typeface="Raleway"/>
                <a:ea typeface="Raleway"/>
                <a:cs typeface="Raleway"/>
                <a:sym typeface="Raleway"/>
              </a:rPr>
              <a:t>Helmet laws</a:t>
            </a:r>
          </a:p>
          <a:p>
            <a:pPr marL="337635" indent="-285750">
              <a:buSzPct val="100000"/>
            </a:pPr>
            <a:r>
              <a:rPr lang="en-US" sz="1600" b="0" dirty="0" smtClean="0">
                <a:latin typeface="Raleway"/>
                <a:ea typeface="Raleway"/>
                <a:cs typeface="Raleway"/>
                <a:sym typeface="Raleway"/>
              </a:rPr>
              <a:t>Homelessness</a:t>
            </a:r>
          </a:p>
          <a:p>
            <a:pPr marL="337635" indent="-285750">
              <a:buSzPct val="100000"/>
            </a:pPr>
            <a:r>
              <a:rPr lang="en-US" sz="1600" b="0" dirty="0" smtClean="0">
                <a:latin typeface="Raleway"/>
                <a:ea typeface="Raleway"/>
                <a:cs typeface="Raleway"/>
                <a:sym typeface="Raleway"/>
              </a:rPr>
              <a:t>How to deal with bullies</a:t>
            </a:r>
          </a:p>
          <a:p>
            <a:pPr marL="337635" indent="-285750">
              <a:buSzPct val="100000"/>
            </a:pPr>
            <a:r>
              <a:rPr lang="en-US" sz="1600" b="0" dirty="0" smtClean="0">
                <a:latin typeface="Raleway"/>
                <a:ea typeface="Raleway"/>
                <a:cs typeface="Raleway"/>
                <a:sym typeface="Raleway"/>
              </a:rPr>
              <a:t>Learning a foreign language is important</a:t>
            </a:r>
            <a:endParaRPr lang="en-US" sz="1600" b="0" dirty="0">
              <a:latin typeface="Raleway"/>
              <a:ea typeface="Raleway"/>
              <a:cs typeface="Raleway"/>
              <a:sym typeface="Raleway"/>
            </a:endParaRPr>
          </a:p>
          <a:p>
            <a:pPr marL="337635" indent="-285750">
              <a:buSzPct val="100000"/>
            </a:pPr>
            <a:r>
              <a:rPr lang="en-US" sz="1600" b="0" dirty="0">
                <a:latin typeface="Raleway"/>
                <a:ea typeface="Raleway"/>
                <a:cs typeface="Raleway"/>
                <a:sym typeface="Raleway"/>
              </a:rPr>
              <a:t>National health care</a:t>
            </a:r>
          </a:p>
          <a:p>
            <a:pPr marL="337635" indent="-285750">
              <a:buSzPct val="100000"/>
            </a:pPr>
            <a:r>
              <a:rPr lang="en-US" sz="1600" b="0" dirty="0">
                <a:latin typeface="Raleway"/>
                <a:ea typeface="Raleway"/>
                <a:cs typeface="Raleway"/>
                <a:sym typeface="Raleway"/>
              </a:rPr>
              <a:t>Nuclear weapons</a:t>
            </a:r>
          </a:p>
          <a:p>
            <a:pPr marL="337635" indent="-285750">
              <a:buSzPct val="100000"/>
            </a:pPr>
            <a:r>
              <a:rPr lang="en-US" sz="1600" b="0" dirty="0">
                <a:latin typeface="Raleway"/>
                <a:ea typeface="Raleway"/>
                <a:cs typeface="Raleway"/>
                <a:sym typeface="Raleway"/>
              </a:rPr>
              <a:t>Should homework be given?</a:t>
            </a:r>
          </a:p>
          <a:p>
            <a:pPr marL="337635" indent="-285750">
              <a:buSzPct val="100000"/>
            </a:pPr>
            <a:r>
              <a:rPr lang="en-US" sz="1600" b="0" dirty="0" smtClean="0">
                <a:latin typeface="Raleway"/>
                <a:ea typeface="Raleway"/>
                <a:cs typeface="Raleway"/>
                <a:sym typeface="Raleway"/>
              </a:rPr>
              <a:t>Teen </a:t>
            </a:r>
            <a:r>
              <a:rPr lang="en-US" sz="1600" b="0" dirty="0">
                <a:latin typeface="Raleway"/>
                <a:ea typeface="Raleway"/>
                <a:cs typeface="Raleway"/>
                <a:sym typeface="Raleway"/>
              </a:rPr>
              <a:t>drinking</a:t>
            </a:r>
          </a:p>
          <a:p>
            <a:pPr marL="337635" indent="-285750">
              <a:buSzPct val="100000"/>
            </a:pPr>
            <a:r>
              <a:rPr lang="en-US" sz="1600" b="0" dirty="0">
                <a:latin typeface="Raleway"/>
                <a:ea typeface="Raleway"/>
                <a:cs typeface="Raleway"/>
                <a:sym typeface="Raleway"/>
              </a:rPr>
              <a:t>Vegetarianism/Veganism</a:t>
            </a:r>
          </a:p>
          <a:p>
            <a:pPr marL="337635" indent="-285750">
              <a:buSzPct val="100000"/>
            </a:pPr>
            <a:r>
              <a:rPr lang="en-US" sz="1600" b="0" dirty="0">
                <a:latin typeface="Raleway"/>
                <a:ea typeface="Raleway"/>
                <a:cs typeface="Raleway"/>
                <a:sym typeface="Raleway"/>
              </a:rPr>
              <a:t>Working </a:t>
            </a:r>
            <a:r>
              <a:rPr lang="en-US" sz="1600" b="0" dirty="0" smtClean="0">
                <a:latin typeface="Raleway"/>
                <a:ea typeface="Raleway"/>
                <a:cs typeface="Raleway"/>
                <a:sym typeface="Raleway"/>
              </a:rPr>
              <a:t>parents</a:t>
            </a:r>
          </a:p>
          <a:p>
            <a:pPr indent="0">
              <a:buNone/>
            </a:pPr>
            <a:endParaRPr sz="1800" b="0" dirty="0">
              <a:latin typeface="Raleway"/>
              <a:ea typeface="Raleway"/>
              <a:cs typeface="Raleway"/>
              <a:sym typeface="Raleway"/>
            </a:endParaRPr>
          </a:p>
        </p:txBody>
      </p:sp>
    </p:spTree>
    <p:extLst>
      <p:ext uri="{BB962C8B-B14F-4D97-AF65-F5344CB8AC3E}">
        <p14:creationId xmlns:p14="http://schemas.microsoft.com/office/powerpoint/2010/main" val="29971329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prstGeom prst="rect">
            <a:avLst/>
          </a:prstGeom>
        </p:spPr>
        <p:txBody>
          <a:bodyPr spcFirstLastPara="1" vert="horz" wrap="square" lIns="91441" tIns="91441" rIns="91441" bIns="91441" numCol="1" anchor="t" anchorCtr="0" compatLnSpc="1">
            <a:prstTxWarp prst="textNoShape">
              <a:avLst/>
            </a:prstTxWarp>
            <a:normAutofit/>
          </a:bodyPr>
          <a:lstStyle/>
          <a:p>
            <a:r>
              <a:rPr lang="en" dirty="0" smtClean="0"/>
              <a:t>Examples of Informative Topics</a:t>
            </a:r>
            <a:endParaRPr dirty="0"/>
          </a:p>
        </p:txBody>
      </p:sp>
      <p:sp>
        <p:nvSpPr>
          <p:cNvPr id="283" name="Google Shape;283;p48"/>
          <p:cNvSpPr txBox="1">
            <a:spLocks noGrp="1"/>
          </p:cNvSpPr>
          <p:nvPr>
            <p:ph sz="half" idx="1"/>
          </p:nvPr>
        </p:nvSpPr>
        <p:spPr>
          <a:xfrm>
            <a:off x="1825625" y="1269554"/>
            <a:ext cx="3384550" cy="5328592"/>
          </a:xfrm>
          <a:prstGeom prst="rect">
            <a:avLst/>
          </a:prstGeom>
        </p:spPr>
        <p:txBody>
          <a:bodyPr spcFirstLastPara="1" vert="horz" wrap="square" lIns="91441" tIns="91441" rIns="91441" bIns="91441" numCol="1" anchor="t" anchorCtr="0" compatLnSpc="1">
            <a:prstTxWarp prst="textNoShape">
              <a:avLst/>
            </a:prstTxWarp>
            <a:noAutofit/>
          </a:bodyPr>
          <a:lstStyle/>
          <a:p>
            <a:pPr lvl="0"/>
            <a:r>
              <a:rPr lang="en-US" sz="1600" b="0" dirty="0" smtClean="0"/>
              <a:t>Benefits of healthy eating</a:t>
            </a:r>
          </a:p>
          <a:p>
            <a:pPr lvl="0"/>
            <a:r>
              <a:rPr lang="en-US" sz="1600" b="0" dirty="0" smtClean="0"/>
              <a:t>Bio </a:t>
            </a:r>
            <a:r>
              <a:rPr lang="en-US" sz="1600" b="0" dirty="0"/>
              <a:t>of famous person</a:t>
            </a:r>
          </a:p>
          <a:p>
            <a:pPr lvl="0"/>
            <a:r>
              <a:rPr lang="en-US" sz="1600" b="0" dirty="0"/>
              <a:t>Book review </a:t>
            </a:r>
          </a:p>
          <a:p>
            <a:pPr lvl="0"/>
            <a:r>
              <a:rPr lang="en-US" sz="1600" b="0" dirty="0"/>
              <a:t>Branches of the military</a:t>
            </a:r>
          </a:p>
          <a:p>
            <a:pPr lvl="0"/>
            <a:r>
              <a:rPr lang="en-US" sz="1600" b="0" dirty="0" smtClean="0"/>
              <a:t>Climate change</a:t>
            </a:r>
          </a:p>
          <a:p>
            <a:pPr lvl="0"/>
            <a:r>
              <a:rPr lang="en-US" sz="1600" b="0" dirty="0" smtClean="0"/>
              <a:t>Compare </a:t>
            </a:r>
            <a:r>
              <a:rPr lang="en-US" sz="1600" b="0" dirty="0"/>
              <a:t>different religions</a:t>
            </a:r>
          </a:p>
          <a:p>
            <a:pPr lvl="0"/>
            <a:r>
              <a:rPr lang="en-US" sz="1600" b="0" dirty="0"/>
              <a:t>Comparing Reptiles and </a:t>
            </a:r>
            <a:r>
              <a:rPr lang="en-US" sz="1600" b="0" dirty="0" smtClean="0"/>
              <a:t>mammals</a:t>
            </a:r>
          </a:p>
          <a:p>
            <a:pPr lvl="0"/>
            <a:r>
              <a:rPr lang="en-US" sz="1600" b="0" dirty="0" smtClean="0"/>
              <a:t>Cyberbullying</a:t>
            </a:r>
            <a:endParaRPr lang="en-US" sz="1600" b="0" dirty="0"/>
          </a:p>
          <a:p>
            <a:pPr lvl="0"/>
            <a:r>
              <a:rPr lang="en-US" sz="1600" b="0" dirty="0"/>
              <a:t>Describe life in another </a:t>
            </a:r>
            <a:r>
              <a:rPr lang="en-US" sz="1600" b="0" dirty="0" smtClean="0"/>
              <a:t>country</a:t>
            </a:r>
          </a:p>
          <a:p>
            <a:pPr lvl="0"/>
            <a:r>
              <a:rPr lang="en-US" sz="1600" b="0" dirty="0" smtClean="0"/>
              <a:t>Drug abuse in sports</a:t>
            </a:r>
            <a:endParaRPr lang="en-US" sz="1600" b="0" dirty="0"/>
          </a:p>
          <a:p>
            <a:pPr lvl="0"/>
            <a:r>
              <a:rPr lang="en-US" sz="1600" b="0" dirty="0"/>
              <a:t>Dyslexia</a:t>
            </a:r>
          </a:p>
          <a:p>
            <a:pPr lvl="0"/>
            <a:r>
              <a:rPr lang="en-US" sz="1600" b="0" dirty="0"/>
              <a:t>Evolution of video games</a:t>
            </a:r>
          </a:p>
          <a:p>
            <a:pPr lvl="0"/>
            <a:r>
              <a:rPr lang="en-US" sz="1600" b="0" dirty="0"/>
              <a:t>Exotic pets</a:t>
            </a:r>
          </a:p>
          <a:p>
            <a:pPr lvl="0"/>
            <a:r>
              <a:rPr lang="en-US" sz="1600" b="0" dirty="0"/>
              <a:t>Famous </a:t>
            </a:r>
            <a:r>
              <a:rPr lang="en-US" sz="1600" b="0" dirty="0" smtClean="0"/>
              <a:t>landmark</a:t>
            </a:r>
          </a:p>
          <a:p>
            <a:pPr lvl="0"/>
            <a:r>
              <a:rPr lang="en-US" sz="1600" b="0" dirty="0"/>
              <a:t>History of comic books</a:t>
            </a:r>
          </a:p>
          <a:p>
            <a:pPr lvl="0"/>
            <a:r>
              <a:rPr lang="en-US" sz="1600" b="0" dirty="0" smtClean="0"/>
              <a:t>History of favorite product/brand</a:t>
            </a:r>
          </a:p>
          <a:p>
            <a:pPr lvl="0"/>
            <a:endParaRPr lang="en-US" sz="1600" b="0" dirty="0"/>
          </a:p>
        </p:txBody>
      </p:sp>
      <p:sp>
        <p:nvSpPr>
          <p:cNvPr id="284" name="Google Shape;284;p48"/>
          <p:cNvSpPr txBox="1">
            <a:spLocks noGrp="1"/>
          </p:cNvSpPr>
          <p:nvPr>
            <p:ph sz="half" idx="2"/>
          </p:nvPr>
        </p:nvSpPr>
        <p:spPr>
          <a:xfrm>
            <a:off x="5362575" y="1269554"/>
            <a:ext cx="3386138" cy="5328592"/>
          </a:xfrm>
          <a:prstGeom prst="rect">
            <a:avLst/>
          </a:prstGeom>
        </p:spPr>
        <p:txBody>
          <a:bodyPr spcFirstLastPara="1" vert="horz" wrap="square" lIns="91441" tIns="91441" rIns="91441" bIns="91441" numCol="1" anchor="t" anchorCtr="0" compatLnSpc="1">
            <a:prstTxWarp prst="textNoShape">
              <a:avLst/>
            </a:prstTxWarp>
            <a:noAutofit/>
          </a:bodyPr>
          <a:lstStyle/>
          <a:p>
            <a:pPr lvl="0"/>
            <a:r>
              <a:rPr lang="en-US" sz="1600" b="0" dirty="0" smtClean="0"/>
              <a:t>History of your town</a:t>
            </a:r>
          </a:p>
          <a:p>
            <a:pPr lvl="0"/>
            <a:r>
              <a:rPr lang="en-US" sz="1600" b="0" dirty="0" smtClean="0"/>
              <a:t>How DNA evidence is used</a:t>
            </a:r>
          </a:p>
          <a:p>
            <a:pPr lvl="0"/>
            <a:r>
              <a:rPr lang="en-US" sz="1600" b="0" dirty="0" smtClean="0"/>
              <a:t>How </a:t>
            </a:r>
            <a:r>
              <a:rPr lang="en-US" sz="1600" b="0" dirty="0"/>
              <a:t>to get good grades</a:t>
            </a:r>
          </a:p>
          <a:p>
            <a:pPr lvl="0"/>
            <a:r>
              <a:rPr lang="en-US" sz="1600" b="0" dirty="0"/>
              <a:t>Importance of exercise for healthy </a:t>
            </a:r>
            <a:r>
              <a:rPr lang="en-US" sz="1600" b="0" dirty="0" smtClean="0"/>
              <a:t>living</a:t>
            </a:r>
          </a:p>
          <a:p>
            <a:pPr lvl="0"/>
            <a:r>
              <a:rPr lang="en-US" sz="1600" b="0" dirty="0" smtClean="0"/>
              <a:t>Interesting </a:t>
            </a:r>
            <a:r>
              <a:rPr lang="en-US" sz="1600" b="0" dirty="0"/>
              <a:t>culture</a:t>
            </a:r>
          </a:p>
          <a:p>
            <a:pPr lvl="0"/>
            <a:r>
              <a:rPr lang="en-US" sz="1600" b="0" dirty="0"/>
              <a:t>Life in the future</a:t>
            </a:r>
          </a:p>
          <a:p>
            <a:pPr lvl="0"/>
            <a:r>
              <a:rPr lang="en-US" sz="1600" b="0" dirty="0"/>
              <a:t>Local folklore</a:t>
            </a:r>
          </a:p>
          <a:p>
            <a:pPr lvl="0"/>
            <a:r>
              <a:rPr lang="en-US" sz="1600" b="0" dirty="0"/>
              <a:t>National park</a:t>
            </a:r>
          </a:p>
          <a:p>
            <a:pPr lvl="0"/>
            <a:r>
              <a:rPr lang="en-US" sz="1600" b="0" dirty="0"/>
              <a:t>Origin of a holiday</a:t>
            </a:r>
          </a:p>
          <a:p>
            <a:pPr lvl="0"/>
            <a:r>
              <a:rPr lang="en-US" sz="1600" b="0" dirty="0"/>
              <a:t>Origin of superstition</a:t>
            </a:r>
          </a:p>
          <a:p>
            <a:pPr lvl="0"/>
            <a:r>
              <a:rPr lang="en-US" sz="1600" b="0" dirty="0"/>
              <a:t>Professional sports </a:t>
            </a:r>
            <a:r>
              <a:rPr lang="en-US" sz="1600" b="0" dirty="0" smtClean="0"/>
              <a:t>team</a:t>
            </a:r>
          </a:p>
          <a:p>
            <a:pPr lvl="0"/>
            <a:r>
              <a:rPr lang="en-US" sz="1600" b="0" dirty="0"/>
              <a:t>Pros and cons of medical marijuana</a:t>
            </a:r>
          </a:p>
          <a:p>
            <a:pPr lvl="0"/>
            <a:r>
              <a:rPr lang="en-US" sz="1600" b="0" dirty="0" smtClean="0"/>
              <a:t>Weirdest medical facts</a:t>
            </a:r>
          </a:p>
          <a:p>
            <a:pPr lvl="0"/>
            <a:r>
              <a:rPr lang="en-US" sz="1600" b="0" dirty="0" smtClean="0"/>
              <a:t>What is a balanced diet?</a:t>
            </a:r>
          </a:p>
          <a:p>
            <a:pPr lvl="0"/>
            <a:r>
              <a:rPr lang="en-US" sz="1600" b="0" dirty="0" smtClean="0"/>
              <a:t>World history of tattoos</a:t>
            </a:r>
          </a:p>
          <a:p>
            <a:pPr lvl="0"/>
            <a:r>
              <a:rPr lang="en-US" sz="1600" b="0" dirty="0" smtClean="0"/>
              <a:t>Your </a:t>
            </a:r>
            <a:r>
              <a:rPr lang="en-US" sz="1600" b="0" dirty="0"/>
              <a:t>favorite vacation spot</a:t>
            </a:r>
          </a:p>
          <a:p>
            <a:pPr indent="0">
              <a:buNone/>
            </a:pPr>
            <a:endParaRPr lang="en-US" sz="1600" b="0" dirty="0">
              <a:latin typeface="Raleway"/>
              <a:ea typeface="Raleway"/>
              <a:cs typeface="Raleway"/>
              <a:sym typeface="Raleway"/>
            </a:endParaRPr>
          </a:p>
          <a:p>
            <a:pPr indent="-290888">
              <a:buSzPct val="100000"/>
              <a:buFont typeface="Raleway"/>
              <a:buChar char="★"/>
            </a:pPr>
            <a:endParaRPr sz="1600" b="0" dirty="0">
              <a:latin typeface="Raleway"/>
              <a:ea typeface="Raleway"/>
              <a:cs typeface="Raleway"/>
              <a:sym typeface="Raleway"/>
            </a:endParaRPr>
          </a:p>
        </p:txBody>
      </p:sp>
    </p:spTree>
    <p:extLst>
      <p:ext uri="{BB962C8B-B14F-4D97-AF65-F5344CB8AC3E}">
        <p14:creationId xmlns:p14="http://schemas.microsoft.com/office/powerpoint/2010/main" val="31412985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3</a:t>
            </a:r>
            <a:endParaRPr lang="en-US" dirty="0"/>
          </a:p>
        </p:txBody>
      </p:sp>
      <p:sp>
        <p:nvSpPr>
          <p:cNvPr id="364547" name="Rectangle 3"/>
          <p:cNvSpPr>
            <a:spLocks noGrp="1" noChangeArrowheads="1"/>
          </p:cNvSpPr>
          <p:nvPr>
            <p:ph type="body" idx="1"/>
          </p:nvPr>
        </p:nvSpPr>
        <p:spPr>
          <a:xfrm>
            <a:off x="1895475" y="1485578"/>
            <a:ext cx="3469407" cy="4642172"/>
          </a:xfrm>
        </p:spPr>
        <p:txBody>
          <a:bodyPr/>
          <a:lstStyle/>
          <a:p>
            <a:pPr marL="0" indent="0">
              <a:buNone/>
            </a:pPr>
            <a:r>
              <a:rPr lang="en-US" sz="2000" b="0" dirty="0"/>
              <a:t>Give an impromptu talk of at least two minutes, either as part of a group discussion or before your counselor. Use a subject selected by your counselor that is  interesting to you but that is not known to you in advance and for which you do not have time to prepare.</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306" y="160040"/>
            <a:ext cx="1448082" cy="1440160"/>
          </a:xfrm>
          <a:prstGeom prst="rect">
            <a:avLst/>
          </a:prstGeom>
        </p:spPr>
      </p:pic>
      <p:pic>
        <p:nvPicPr>
          <p:cNvPr id="2" name="Picture 1"/>
          <p:cNvPicPr>
            <a:picLocks noChangeAspect="1"/>
          </p:cNvPicPr>
          <p:nvPr/>
        </p:nvPicPr>
        <p:blipFill>
          <a:blip r:embed="rId3"/>
          <a:stretch>
            <a:fillRect/>
          </a:stretch>
        </p:blipFill>
        <p:spPr>
          <a:xfrm>
            <a:off x="5390788" y="1417638"/>
            <a:ext cx="3408820" cy="4172396"/>
          </a:xfrm>
          <a:prstGeom prst="rect">
            <a:avLst/>
          </a:prstGeom>
        </p:spPr>
      </p:pic>
    </p:spTree>
    <p:extLst>
      <p:ext uri="{BB962C8B-B14F-4D97-AF65-F5344CB8AC3E}">
        <p14:creationId xmlns:p14="http://schemas.microsoft.com/office/powerpoint/2010/main" val="29924974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Impromptu Speeches</a:t>
            </a:r>
            <a:endParaRPr lang="en-US" dirty="0"/>
          </a:p>
        </p:txBody>
      </p:sp>
      <p:sp>
        <p:nvSpPr>
          <p:cNvPr id="3" name="Content Placeholder 2"/>
          <p:cNvSpPr>
            <a:spLocks noGrp="1"/>
          </p:cNvSpPr>
          <p:nvPr>
            <p:ph idx="1"/>
          </p:nvPr>
        </p:nvSpPr>
        <p:spPr/>
        <p:txBody>
          <a:bodyPr/>
          <a:lstStyle/>
          <a:p>
            <a:r>
              <a:rPr lang="en-US" b="0" dirty="0"/>
              <a:t>An impromptu speech is given with little or no preparation, yet almost always with some advance knowledge on the topic. </a:t>
            </a:r>
            <a:endParaRPr lang="en-US" b="0" dirty="0" smtClean="0"/>
          </a:p>
          <a:p>
            <a:pPr lvl="1"/>
            <a:r>
              <a:rPr lang="en-US" b="0" dirty="0" smtClean="0"/>
              <a:t>This </a:t>
            </a:r>
            <a:r>
              <a:rPr lang="en-US" b="0" dirty="0"/>
              <a:t>is sometimes referred to as "off the cuff" or "spur of the moment</a:t>
            </a:r>
            <a:r>
              <a:rPr lang="en-US" b="0" dirty="0" smtClean="0"/>
              <a:t>".</a:t>
            </a:r>
          </a:p>
          <a:p>
            <a:r>
              <a:rPr lang="en-US" b="0" dirty="0" smtClean="0"/>
              <a:t>Whatever the subject, keep your focus, quickly decide your purpose, make your main points, and finish up. </a:t>
            </a:r>
          </a:p>
          <a:p>
            <a:pPr lvl="1"/>
            <a:r>
              <a:rPr lang="en-US" b="0" dirty="0" smtClean="0"/>
              <a:t>Don’t ramble on.</a:t>
            </a:r>
          </a:p>
          <a:p>
            <a:r>
              <a:rPr lang="en-US" b="0" dirty="0" smtClean="0"/>
              <a:t>Conclude with a brief summary or by stating the most important information the audience should remember.</a:t>
            </a:r>
          </a:p>
          <a:p>
            <a:r>
              <a:rPr lang="en-US" b="0" dirty="0" smtClean="0"/>
              <a:t>The </a:t>
            </a:r>
            <a:r>
              <a:rPr lang="en-US" b="0" dirty="0"/>
              <a:t>pressure of speaking in front of a live audience will help you stay focused, sharp, and concise</a:t>
            </a:r>
            <a:r>
              <a:rPr lang="en-US" b="0" dirty="0" smtClean="0"/>
              <a:t>.</a:t>
            </a:r>
            <a:endParaRPr lang="en-US" b="0" dirty="0"/>
          </a:p>
        </p:txBody>
      </p:sp>
    </p:spTree>
    <p:extLst>
      <p:ext uri="{BB962C8B-B14F-4D97-AF65-F5344CB8AC3E}">
        <p14:creationId xmlns:p14="http://schemas.microsoft.com/office/powerpoint/2010/main" val="9221250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Impromptu Speeches</a:t>
            </a:r>
            <a:endParaRPr lang="en-US" dirty="0"/>
          </a:p>
        </p:txBody>
      </p:sp>
      <p:sp>
        <p:nvSpPr>
          <p:cNvPr id="3" name="Content Placeholder 2"/>
          <p:cNvSpPr>
            <a:spLocks noGrp="1"/>
          </p:cNvSpPr>
          <p:nvPr>
            <p:ph idx="1"/>
          </p:nvPr>
        </p:nvSpPr>
        <p:spPr/>
        <p:txBody>
          <a:bodyPr/>
          <a:lstStyle/>
          <a:p>
            <a:r>
              <a:rPr lang="en-US" b="0" dirty="0" smtClean="0"/>
              <a:t>In </a:t>
            </a:r>
            <a:r>
              <a:rPr lang="en-US" b="0" dirty="0"/>
              <a:t>all impromptu talks, </a:t>
            </a:r>
            <a:r>
              <a:rPr lang="en-US" b="0" dirty="0" smtClean="0"/>
              <a:t>a </a:t>
            </a:r>
            <a:r>
              <a:rPr lang="en-US" b="0" dirty="0"/>
              <a:t>principle that </a:t>
            </a:r>
            <a:r>
              <a:rPr lang="en-US" b="0" dirty="0" smtClean="0"/>
              <a:t>works for many is pretending you’re having a conversation, because </a:t>
            </a:r>
            <a:r>
              <a:rPr lang="en-US" b="0" dirty="0"/>
              <a:t>you are.</a:t>
            </a:r>
          </a:p>
          <a:p>
            <a:r>
              <a:rPr lang="en-US" b="0" dirty="0" smtClean="0"/>
              <a:t>You have conversations every day about topics that pop up. </a:t>
            </a:r>
          </a:p>
          <a:p>
            <a:r>
              <a:rPr lang="en-US" b="0" dirty="0" smtClean="0"/>
              <a:t>How </a:t>
            </a:r>
            <a:r>
              <a:rPr lang="en-US" b="0" dirty="0"/>
              <a:t>much time do you prepare for </a:t>
            </a:r>
            <a:r>
              <a:rPr lang="en-US" b="0" dirty="0" smtClean="0"/>
              <a:t>these conversations? </a:t>
            </a:r>
            <a:r>
              <a:rPr lang="en-US" b="0" dirty="0"/>
              <a:t>For the most part, </a:t>
            </a:r>
            <a:r>
              <a:rPr lang="en-US" b="0" dirty="0" smtClean="0"/>
              <a:t>you don’t.</a:t>
            </a:r>
            <a:endParaRPr lang="en-US" b="0" dirty="0"/>
          </a:p>
          <a:p>
            <a:r>
              <a:rPr lang="en-US" b="0" dirty="0" smtClean="0"/>
              <a:t>A </a:t>
            </a:r>
            <a:r>
              <a:rPr lang="en-US" b="0" dirty="0"/>
              <a:t>conversation has a natural flow. Go with that flow. Your accumulated lifetime experience of interacting with other people will move you toward forming an introduction, a main point (or points), and an ending.</a:t>
            </a:r>
          </a:p>
          <a:p>
            <a:r>
              <a:rPr lang="en-US" b="0" dirty="0"/>
              <a:t>The pressure of speaking in front of a live audience will help you stay focused, sharp, and concise.</a:t>
            </a:r>
          </a:p>
          <a:p>
            <a:r>
              <a:rPr lang="en-US" b="0" dirty="0" smtClean="0"/>
              <a:t>You </a:t>
            </a:r>
            <a:r>
              <a:rPr lang="en-US" b="0" dirty="0"/>
              <a:t>have conversations all the time that you never prepare </a:t>
            </a:r>
            <a:r>
              <a:rPr lang="en-US" b="0" dirty="0" smtClean="0"/>
              <a:t>for and </a:t>
            </a:r>
            <a:r>
              <a:rPr lang="en-US" b="0" dirty="0"/>
              <a:t>you’re fine in them</a:t>
            </a:r>
            <a:r>
              <a:rPr lang="en-US" b="0" dirty="0" smtClean="0"/>
              <a:t>. This </a:t>
            </a:r>
            <a:r>
              <a:rPr lang="en-US" b="0" dirty="0"/>
              <a:t>time, a bunch of people just happened to show up.</a:t>
            </a:r>
          </a:p>
          <a:p>
            <a:endParaRPr lang="en-US" sz="1000" b="0" dirty="0"/>
          </a:p>
        </p:txBody>
      </p:sp>
    </p:spTree>
    <p:extLst>
      <p:ext uri="{BB962C8B-B14F-4D97-AF65-F5344CB8AC3E}">
        <p14:creationId xmlns:p14="http://schemas.microsoft.com/office/powerpoint/2010/main" val="5935729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Impromptu Speech Topics</a:t>
            </a:r>
            <a:endParaRPr lang="en-US" dirty="0"/>
          </a:p>
        </p:txBody>
      </p:sp>
      <p:sp>
        <p:nvSpPr>
          <p:cNvPr id="3" name="Content Placeholder 2"/>
          <p:cNvSpPr>
            <a:spLocks noGrp="1"/>
          </p:cNvSpPr>
          <p:nvPr>
            <p:ph sz="half" idx="1"/>
          </p:nvPr>
        </p:nvSpPr>
        <p:spPr>
          <a:xfrm>
            <a:off x="1825625" y="1600200"/>
            <a:ext cx="3384550" cy="4997946"/>
          </a:xfrm>
        </p:spPr>
        <p:txBody>
          <a:bodyPr/>
          <a:lstStyle/>
          <a:p>
            <a:pPr marL="425450" indent="-285750">
              <a:spcBef>
                <a:spcPts val="0"/>
              </a:spcBef>
              <a:spcAft>
                <a:spcPts val="0"/>
              </a:spcAft>
              <a:buSzPts val="1400"/>
            </a:pPr>
            <a:r>
              <a:rPr lang="en-US" sz="1600" b="0" dirty="0"/>
              <a:t>Climate change </a:t>
            </a:r>
            <a:r>
              <a:rPr lang="en-US" sz="1600" b="0" dirty="0" smtClean="0"/>
              <a:t>effects</a:t>
            </a:r>
          </a:p>
          <a:p>
            <a:pPr marL="425450" indent="-285750">
              <a:spcBef>
                <a:spcPts val="0"/>
              </a:spcBef>
              <a:spcAft>
                <a:spcPts val="0"/>
              </a:spcAft>
              <a:buSzPts val="1400"/>
            </a:pPr>
            <a:r>
              <a:rPr lang="en-US" sz="1600" b="0" dirty="0" smtClean="0">
                <a:latin typeface="Raleway"/>
                <a:ea typeface="Raleway"/>
                <a:cs typeface="Raleway"/>
                <a:sym typeface="Raleway"/>
              </a:rPr>
              <a:t>Home </a:t>
            </a:r>
            <a:r>
              <a:rPr lang="en-US" sz="1600" b="0" dirty="0">
                <a:latin typeface="Raleway"/>
                <a:ea typeface="Raleway"/>
                <a:cs typeface="Raleway"/>
                <a:sym typeface="Raleway"/>
              </a:rPr>
              <a:t>safety</a:t>
            </a:r>
          </a:p>
          <a:p>
            <a:pPr marL="425450" indent="-285750">
              <a:spcBef>
                <a:spcPts val="0"/>
              </a:spcBef>
              <a:spcAft>
                <a:spcPts val="0"/>
              </a:spcAft>
              <a:buSzPts val="1400"/>
            </a:pPr>
            <a:r>
              <a:rPr lang="en-US" sz="1600" b="0" dirty="0">
                <a:latin typeface="Raleway"/>
                <a:ea typeface="Raleway"/>
                <a:cs typeface="Raleway"/>
                <a:sym typeface="Raleway"/>
              </a:rPr>
              <a:t>Life on other </a:t>
            </a:r>
            <a:r>
              <a:rPr lang="en-US" sz="1600" b="0" dirty="0" smtClean="0">
                <a:latin typeface="Raleway"/>
                <a:ea typeface="Raleway"/>
                <a:cs typeface="Raleway"/>
                <a:sym typeface="Raleway"/>
              </a:rPr>
              <a:t>planets</a:t>
            </a:r>
            <a:endParaRPr lang="en-US" sz="1600" b="0" dirty="0">
              <a:latin typeface="Raleway"/>
              <a:ea typeface="Raleway"/>
              <a:cs typeface="Raleway"/>
              <a:sym typeface="Raleway"/>
            </a:endParaRPr>
          </a:p>
          <a:p>
            <a:pPr marL="425450" indent="-285750">
              <a:spcBef>
                <a:spcPts val="0"/>
              </a:spcBef>
              <a:spcAft>
                <a:spcPts val="0"/>
              </a:spcAft>
              <a:buSzPts val="1400"/>
            </a:pPr>
            <a:r>
              <a:rPr lang="en-US" sz="1600" b="0" dirty="0">
                <a:latin typeface="Raleway"/>
                <a:ea typeface="Raleway"/>
                <a:cs typeface="Raleway"/>
                <a:sym typeface="Raleway"/>
              </a:rPr>
              <a:t>Pizza</a:t>
            </a:r>
          </a:p>
          <a:p>
            <a:pPr marL="425450" indent="-285750">
              <a:spcBef>
                <a:spcPts val="0"/>
              </a:spcBef>
              <a:spcAft>
                <a:spcPts val="0"/>
              </a:spcAft>
              <a:buSzPts val="1400"/>
            </a:pPr>
            <a:r>
              <a:rPr lang="en-US" sz="1600" b="0" dirty="0">
                <a:latin typeface="Raleway"/>
                <a:ea typeface="Raleway"/>
                <a:cs typeface="Raleway"/>
                <a:sym typeface="Raleway"/>
              </a:rPr>
              <a:t>Most memorable character</a:t>
            </a:r>
          </a:p>
          <a:p>
            <a:pPr marL="425450" indent="-285750">
              <a:spcBef>
                <a:spcPts val="0"/>
              </a:spcBef>
              <a:spcAft>
                <a:spcPts val="0"/>
              </a:spcAft>
              <a:buSzPts val="1400"/>
            </a:pPr>
            <a:r>
              <a:rPr lang="en-US" sz="1600" b="0" dirty="0">
                <a:latin typeface="Raleway"/>
                <a:ea typeface="Raleway"/>
                <a:cs typeface="Raleway"/>
                <a:sym typeface="Raleway"/>
              </a:rPr>
              <a:t>Coping with siblings</a:t>
            </a:r>
          </a:p>
          <a:p>
            <a:pPr marL="425450" indent="-285750">
              <a:spcBef>
                <a:spcPts val="0"/>
              </a:spcBef>
              <a:spcAft>
                <a:spcPts val="0"/>
              </a:spcAft>
              <a:buSzPts val="1400"/>
            </a:pPr>
            <a:r>
              <a:rPr lang="en-US" sz="1600" b="0" dirty="0">
                <a:latin typeface="Raleway"/>
                <a:ea typeface="Raleway"/>
                <a:cs typeface="Raleway"/>
                <a:sym typeface="Raleway"/>
              </a:rPr>
              <a:t>Coping with quarantine</a:t>
            </a:r>
          </a:p>
          <a:p>
            <a:pPr marL="425450" indent="-285750">
              <a:spcBef>
                <a:spcPts val="0"/>
              </a:spcBef>
              <a:spcAft>
                <a:spcPts val="0"/>
              </a:spcAft>
              <a:buSzPts val="1400"/>
            </a:pPr>
            <a:r>
              <a:rPr lang="en-US" sz="1600" b="0" dirty="0">
                <a:latin typeface="Raleway"/>
                <a:ea typeface="Raleway"/>
                <a:cs typeface="Raleway"/>
                <a:sym typeface="Raleway"/>
              </a:rPr>
              <a:t>Mistakes I’ve made</a:t>
            </a:r>
          </a:p>
          <a:p>
            <a:pPr marL="425450" indent="-285750">
              <a:spcBef>
                <a:spcPts val="0"/>
              </a:spcBef>
              <a:spcAft>
                <a:spcPts val="0"/>
              </a:spcAft>
              <a:buSzPts val="1400"/>
            </a:pPr>
            <a:r>
              <a:rPr lang="en-US" sz="1600" b="0" dirty="0">
                <a:latin typeface="Raleway"/>
                <a:ea typeface="Raleway"/>
                <a:cs typeface="Raleway"/>
                <a:sym typeface="Raleway"/>
              </a:rPr>
              <a:t>News story I’m tired of</a:t>
            </a:r>
          </a:p>
          <a:p>
            <a:pPr marL="425450" indent="-285750">
              <a:spcBef>
                <a:spcPts val="0"/>
              </a:spcBef>
              <a:spcAft>
                <a:spcPts val="0"/>
              </a:spcAft>
              <a:buSzPts val="1400"/>
            </a:pPr>
            <a:r>
              <a:rPr lang="en-US" sz="1600" b="0" dirty="0" smtClean="0">
                <a:latin typeface="Raleway"/>
                <a:ea typeface="Raleway"/>
                <a:cs typeface="Raleway"/>
                <a:sym typeface="Raleway"/>
              </a:rPr>
              <a:t>Favorite </a:t>
            </a:r>
            <a:r>
              <a:rPr lang="en-US" sz="1600" b="0" dirty="0">
                <a:latin typeface="Raleway"/>
                <a:ea typeface="Raleway"/>
                <a:cs typeface="Raleway"/>
                <a:sym typeface="Raleway"/>
              </a:rPr>
              <a:t>book</a:t>
            </a:r>
          </a:p>
          <a:p>
            <a:pPr marL="425450" indent="-285750">
              <a:spcBef>
                <a:spcPts val="0"/>
              </a:spcBef>
              <a:spcAft>
                <a:spcPts val="0"/>
              </a:spcAft>
              <a:buSzPts val="1400"/>
            </a:pPr>
            <a:r>
              <a:rPr lang="en-US" sz="1600" b="0" dirty="0" smtClean="0">
                <a:latin typeface="Raleway"/>
                <a:ea typeface="Raleway"/>
                <a:cs typeface="Raleway"/>
                <a:sym typeface="Raleway"/>
              </a:rPr>
              <a:t>Favorite </a:t>
            </a:r>
            <a:r>
              <a:rPr lang="en-US" sz="1600" b="0" dirty="0">
                <a:latin typeface="Raleway"/>
                <a:ea typeface="Raleway"/>
                <a:cs typeface="Raleway"/>
                <a:sym typeface="Raleway"/>
              </a:rPr>
              <a:t>movie</a:t>
            </a:r>
          </a:p>
          <a:p>
            <a:pPr marL="425450" indent="-285750">
              <a:spcBef>
                <a:spcPts val="0"/>
              </a:spcBef>
              <a:spcAft>
                <a:spcPts val="0"/>
              </a:spcAft>
              <a:buSzPts val="1400"/>
            </a:pPr>
            <a:r>
              <a:rPr lang="en-US" sz="1600" b="0" dirty="0">
                <a:latin typeface="Raleway"/>
                <a:ea typeface="Raleway"/>
                <a:cs typeface="Raleway"/>
                <a:sym typeface="Raleway"/>
              </a:rPr>
              <a:t>Favorite actor</a:t>
            </a:r>
          </a:p>
          <a:p>
            <a:pPr marL="425450" indent="-285750">
              <a:spcBef>
                <a:spcPts val="0"/>
              </a:spcBef>
              <a:spcAft>
                <a:spcPts val="0"/>
              </a:spcAft>
              <a:buSzPts val="1400"/>
            </a:pPr>
            <a:r>
              <a:rPr lang="en-US" sz="1600" b="0" dirty="0">
                <a:latin typeface="Raleway"/>
                <a:ea typeface="Raleway"/>
                <a:cs typeface="Raleway"/>
                <a:sym typeface="Raleway"/>
              </a:rPr>
              <a:t>Favorite TV show</a:t>
            </a:r>
          </a:p>
          <a:p>
            <a:pPr marL="425450" indent="-285750">
              <a:spcBef>
                <a:spcPts val="0"/>
              </a:spcBef>
              <a:spcAft>
                <a:spcPts val="0"/>
              </a:spcAft>
              <a:buSzPts val="1400"/>
            </a:pPr>
            <a:r>
              <a:rPr lang="en-US" sz="1600" b="0" dirty="0">
                <a:latin typeface="Raleway"/>
                <a:ea typeface="Raleway"/>
                <a:cs typeface="Raleway"/>
                <a:sym typeface="Raleway"/>
              </a:rPr>
              <a:t>Favorite </a:t>
            </a:r>
            <a:r>
              <a:rPr lang="en-US" sz="1600" b="0" dirty="0" smtClean="0">
                <a:latin typeface="Raleway"/>
                <a:ea typeface="Raleway"/>
                <a:cs typeface="Raleway"/>
                <a:sym typeface="Raleway"/>
              </a:rPr>
              <a:t>sport</a:t>
            </a:r>
          </a:p>
          <a:p>
            <a:pPr marL="425450" indent="-285750">
              <a:spcBef>
                <a:spcPts val="0"/>
              </a:spcBef>
              <a:spcAft>
                <a:spcPts val="0"/>
              </a:spcAft>
              <a:buSzPts val="1400"/>
            </a:pPr>
            <a:r>
              <a:rPr lang="en-US" sz="1600" b="0" dirty="0"/>
              <a:t>Need for cybersecurity </a:t>
            </a:r>
            <a:r>
              <a:rPr lang="en-US" sz="1600" b="0" dirty="0" smtClean="0"/>
              <a:t>protocols</a:t>
            </a:r>
          </a:p>
          <a:p>
            <a:pPr marL="425450" indent="-285750">
              <a:spcBef>
                <a:spcPts val="0"/>
              </a:spcBef>
              <a:spcAft>
                <a:spcPts val="0"/>
              </a:spcAft>
              <a:buSzPts val="1400"/>
            </a:pPr>
            <a:r>
              <a:rPr lang="en-US" sz="1600" b="0" dirty="0"/>
              <a:t>If I could time </a:t>
            </a:r>
            <a:r>
              <a:rPr lang="en-US" sz="1600" b="0" dirty="0" smtClean="0"/>
              <a:t>travel</a:t>
            </a:r>
          </a:p>
          <a:p>
            <a:pPr marL="425450" indent="-285750">
              <a:spcBef>
                <a:spcPts val="0"/>
              </a:spcBef>
              <a:spcAft>
                <a:spcPts val="0"/>
              </a:spcAft>
              <a:buSzPts val="1400"/>
            </a:pPr>
            <a:r>
              <a:rPr lang="en-US" sz="1600" b="0" dirty="0" smtClean="0"/>
              <a:t>Should schools require uniforms?</a:t>
            </a:r>
          </a:p>
          <a:p>
            <a:pPr marL="425450" indent="-285750">
              <a:spcBef>
                <a:spcPts val="0"/>
              </a:spcBef>
              <a:spcAft>
                <a:spcPts val="0"/>
              </a:spcAft>
              <a:buSzPts val="1400"/>
            </a:pPr>
            <a:r>
              <a:rPr lang="en-US" sz="1600" b="0" dirty="0" smtClean="0"/>
              <a:t>Convince us to recycle</a:t>
            </a:r>
            <a:endParaRPr lang="en-US" sz="1600" b="0" dirty="0"/>
          </a:p>
          <a:p>
            <a:pPr marL="457200" lvl="0" indent="-317500">
              <a:spcBef>
                <a:spcPts val="0"/>
              </a:spcBef>
              <a:spcAft>
                <a:spcPts val="0"/>
              </a:spcAft>
              <a:buSzPts val="1400"/>
              <a:buFont typeface="Raleway"/>
              <a:buChar char="★"/>
            </a:pPr>
            <a:endParaRPr lang="en-US" sz="1800" b="0" dirty="0">
              <a:latin typeface="Raleway"/>
              <a:ea typeface="Raleway"/>
              <a:cs typeface="Raleway"/>
              <a:sym typeface="Raleway"/>
            </a:endParaRPr>
          </a:p>
          <a:p>
            <a:endParaRPr lang="en-US" sz="1800" b="0" dirty="0"/>
          </a:p>
        </p:txBody>
      </p:sp>
      <p:sp>
        <p:nvSpPr>
          <p:cNvPr id="4" name="Content Placeholder 3"/>
          <p:cNvSpPr>
            <a:spLocks noGrp="1"/>
          </p:cNvSpPr>
          <p:nvPr>
            <p:ph sz="half" idx="2"/>
          </p:nvPr>
        </p:nvSpPr>
        <p:spPr>
          <a:xfrm>
            <a:off x="5362575" y="1600200"/>
            <a:ext cx="3386138" cy="4997946"/>
          </a:xfrm>
        </p:spPr>
        <p:txBody>
          <a:bodyPr/>
          <a:lstStyle/>
          <a:p>
            <a:pPr marL="425450" indent="-285750">
              <a:spcBef>
                <a:spcPts val="0"/>
              </a:spcBef>
              <a:spcAft>
                <a:spcPts val="0"/>
              </a:spcAft>
              <a:buSzPts val="1400"/>
            </a:pPr>
            <a:r>
              <a:rPr lang="en-US" sz="1600" b="0" dirty="0" smtClean="0">
                <a:latin typeface="Raleway"/>
                <a:ea typeface="Raleway"/>
                <a:cs typeface="Raleway"/>
                <a:sym typeface="Raleway"/>
              </a:rPr>
              <a:t>Bears and camping</a:t>
            </a:r>
            <a:endParaRPr lang="en-US" sz="1600" b="0" dirty="0">
              <a:latin typeface="Raleway"/>
              <a:ea typeface="Raleway"/>
              <a:cs typeface="Raleway"/>
              <a:sym typeface="Raleway"/>
            </a:endParaRPr>
          </a:p>
          <a:p>
            <a:pPr marL="425450" indent="-285750">
              <a:spcBef>
                <a:spcPts val="0"/>
              </a:spcBef>
              <a:spcAft>
                <a:spcPts val="0"/>
              </a:spcAft>
              <a:buSzPts val="1400"/>
            </a:pPr>
            <a:r>
              <a:rPr lang="en-US" sz="1600" b="0" dirty="0">
                <a:latin typeface="Raleway"/>
                <a:ea typeface="Raleway"/>
                <a:cs typeface="Raleway"/>
                <a:sym typeface="Raleway"/>
              </a:rPr>
              <a:t>Best pet to have</a:t>
            </a:r>
          </a:p>
          <a:p>
            <a:pPr marL="425450" indent="-285750">
              <a:spcBef>
                <a:spcPts val="0"/>
              </a:spcBef>
              <a:spcAft>
                <a:spcPts val="0"/>
              </a:spcAft>
              <a:buSzPts val="1400"/>
            </a:pPr>
            <a:r>
              <a:rPr lang="en-US" sz="1600" b="0" dirty="0">
                <a:latin typeface="Raleway"/>
                <a:ea typeface="Raleway"/>
                <a:cs typeface="Raleway"/>
                <a:sym typeface="Raleway"/>
              </a:rPr>
              <a:t>Favorite day of the year</a:t>
            </a:r>
          </a:p>
          <a:p>
            <a:pPr marL="425450" indent="-285750">
              <a:spcBef>
                <a:spcPts val="0"/>
              </a:spcBef>
              <a:spcAft>
                <a:spcPts val="0"/>
              </a:spcAft>
              <a:buSzPts val="1400"/>
            </a:pPr>
            <a:r>
              <a:rPr lang="en-US" sz="1600" b="0" dirty="0">
                <a:latin typeface="Raleway"/>
                <a:ea typeface="Raleway"/>
                <a:cs typeface="Raleway"/>
                <a:sym typeface="Raleway"/>
              </a:rPr>
              <a:t>Favorite campout meal</a:t>
            </a:r>
          </a:p>
          <a:p>
            <a:pPr marL="425450" indent="-285750">
              <a:spcBef>
                <a:spcPts val="0"/>
              </a:spcBef>
              <a:spcAft>
                <a:spcPts val="0"/>
              </a:spcAft>
              <a:buSzPts val="1400"/>
            </a:pPr>
            <a:r>
              <a:rPr lang="en-US" sz="1600" b="0" dirty="0">
                <a:latin typeface="Raleway"/>
                <a:ea typeface="Raleway"/>
                <a:cs typeface="Raleway"/>
                <a:sym typeface="Raleway"/>
              </a:rPr>
              <a:t>Best way to get exercise</a:t>
            </a:r>
          </a:p>
          <a:p>
            <a:pPr marL="425450" indent="-285750">
              <a:spcBef>
                <a:spcPts val="0"/>
              </a:spcBef>
              <a:spcAft>
                <a:spcPts val="0"/>
              </a:spcAft>
              <a:buSzPts val="1400"/>
            </a:pPr>
            <a:r>
              <a:rPr lang="en-US" sz="1600" b="0" dirty="0"/>
              <a:t>How to impress your parents</a:t>
            </a:r>
            <a:r>
              <a:rPr lang="en-US" sz="1600" b="0" dirty="0" smtClean="0"/>
              <a:t>?</a:t>
            </a:r>
          </a:p>
          <a:p>
            <a:pPr marL="425450" indent="-285750">
              <a:spcBef>
                <a:spcPts val="0"/>
              </a:spcBef>
              <a:spcAft>
                <a:spcPts val="0"/>
              </a:spcAft>
              <a:buSzPts val="1400"/>
            </a:pPr>
            <a:r>
              <a:rPr lang="en-US" sz="1600" b="0" dirty="0" smtClean="0">
                <a:latin typeface="Raleway"/>
                <a:ea typeface="Raleway"/>
                <a:cs typeface="Raleway"/>
                <a:sym typeface="Raleway"/>
              </a:rPr>
              <a:t>What </a:t>
            </a:r>
            <a:r>
              <a:rPr lang="en-US" sz="1600" b="0" dirty="0">
                <a:latin typeface="Raleway"/>
                <a:ea typeface="Raleway"/>
                <a:cs typeface="Raleway"/>
                <a:sym typeface="Raleway"/>
              </a:rPr>
              <a:t>makes me really mad</a:t>
            </a:r>
          </a:p>
          <a:p>
            <a:pPr marL="425450" indent="-285750">
              <a:spcBef>
                <a:spcPts val="0"/>
              </a:spcBef>
              <a:spcAft>
                <a:spcPts val="0"/>
              </a:spcAft>
              <a:buSzPts val="1400"/>
            </a:pPr>
            <a:r>
              <a:rPr lang="en-US" sz="1600" b="0" dirty="0">
                <a:latin typeface="Raleway"/>
                <a:ea typeface="Raleway"/>
                <a:cs typeface="Raleway"/>
                <a:sym typeface="Raleway"/>
              </a:rPr>
              <a:t>If I could invent a candy</a:t>
            </a:r>
          </a:p>
          <a:p>
            <a:pPr marL="425450" indent="-285750">
              <a:spcBef>
                <a:spcPts val="0"/>
              </a:spcBef>
              <a:spcAft>
                <a:spcPts val="0"/>
              </a:spcAft>
              <a:buSzPts val="1400"/>
            </a:pPr>
            <a:r>
              <a:rPr lang="en-US" sz="1600" b="0" dirty="0"/>
              <a:t>Life without </a:t>
            </a:r>
            <a:r>
              <a:rPr lang="en-US" sz="1600" b="0" dirty="0" smtClean="0"/>
              <a:t>technology</a:t>
            </a:r>
          </a:p>
          <a:p>
            <a:pPr marL="425450" indent="-285750">
              <a:spcBef>
                <a:spcPts val="0"/>
              </a:spcBef>
              <a:spcAft>
                <a:spcPts val="0"/>
              </a:spcAft>
              <a:buSzPts val="1400"/>
            </a:pPr>
            <a:r>
              <a:rPr lang="en-US" sz="1600" b="0" dirty="0" smtClean="0">
                <a:latin typeface="Raleway"/>
                <a:ea typeface="Raleway"/>
                <a:cs typeface="Raleway"/>
                <a:sym typeface="Raleway"/>
              </a:rPr>
              <a:t>Best </a:t>
            </a:r>
            <a:r>
              <a:rPr lang="en-US" sz="1600" b="0" dirty="0">
                <a:latin typeface="Raleway"/>
                <a:ea typeface="Raleway"/>
                <a:cs typeface="Raleway"/>
                <a:sym typeface="Raleway"/>
              </a:rPr>
              <a:t>car to own</a:t>
            </a:r>
          </a:p>
          <a:p>
            <a:pPr marL="425450" indent="-285750">
              <a:spcBef>
                <a:spcPts val="0"/>
              </a:spcBef>
              <a:spcAft>
                <a:spcPts val="0"/>
              </a:spcAft>
              <a:buSzPts val="1400"/>
            </a:pPr>
            <a:r>
              <a:rPr lang="en-US" sz="1600" b="0" dirty="0">
                <a:latin typeface="Raleway"/>
                <a:ea typeface="Raleway"/>
                <a:cs typeface="Raleway"/>
                <a:sym typeface="Raleway"/>
              </a:rPr>
              <a:t>Best city to live in</a:t>
            </a:r>
          </a:p>
          <a:p>
            <a:pPr marL="425450" indent="-285750">
              <a:spcBef>
                <a:spcPts val="0"/>
              </a:spcBef>
              <a:spcAft>
                <a:spcPts val="0"/>
              </a:spcAft>
              <a:buSzPts val="1400"/>
            </a:pPr>
            <a:r>
              <a:rPr lang="en-US" sz="1600" b="0" dirty="0">
                <a:latin typeface="Raleway"/>
                <a:ea typeface="Raleway"/>
                <a:cs typeface="Raleway"/>
                <a:sym typeface="Raleway"/>
              </a:rPr>
              <a:t>Best vacation</a:t>
            </a:r>
          </a:p>
          <a:p>
            <a:pPr marL="425450" indent="-285750">
              <a:spcBef>
                <a:spcPts val="0"/>
              </a:spcBef>
              <a:spcAft>
                <a:spcPts val="0"/>
              </a:spcAft>
              <a:buSzPts val="1400"/>
            </a:pPr>
            <a:r>
              <a:rPr lang="en-US" sz="1600" b="0" dirty="0">
                <a:latin typeface="Raleway"/>
                <a:ea typeface="Raleway"/>
                <a:cs typeface="Raleway"/>
                <a:sym typeface="Raleway"/>
              </a:rPr>
              <a:t>Rescue vs purebred </a:t>
            </a:r>
            <a:r>
              <a:rPr lang="en-US" sz="1600" b="0" dirty="0" smtClean="0">
                <a:latin typeface="Raleway"/>
                <a:ea typeface="Raleway"/>
                <a:cs typeface="Raleway"/>
                <a:sym typeface="Raleway"/>
              </a:rPr>
              <a:t>dog</a:t>
            </a:r>
          </a:p>
          <a:p>
            <a:pPr marL="425450" indent="-285750">
              <a:spcBef>
                <a:spcPts val="0"/>
              </a:spcBef>
              <a:spcAft>
                <a:spcPts val="0"/>
              </a:spcAft>
              <a:buSzPts val="1400"/>
            </a:pPr>
            <a:r>
              <a:rPr lang="en-US" sz="1600" b="0" dirty="0"/>
              <a:t>Why do teenagers smoke</a:t>
            </a:r>
            <a:r>
              <a:rPr lang="en-US" sz="1600" b="0" dirty="0" smtClean="0"/>
              <a:t>?</a:t>
            </a:r>
          </a:p>
          <a:p>
            <a:pPr marL="425450" indent="-285750">
              <a:spcBef>
                <a:spcPts val="0"/>
              </a:spcBef>
              <a:spcAft>
                <a:spcPts val="0"/>
              </a:spcAft>
              <a:buSzPts val="1400"/>
            </a:pPr>
            <a:r>
              <a:rPr lang="en-US" sz="1600" b="0" dirty="0"/>
              <a:t>My biggest concern for the </a:t>
            </a:r>
            <a:r>
              <a:rPr lang="en-US" sz="1600" b="0" dirty="0" smtClean="0"/>
              <a:t>future</a:t>
            </a:r>
          </a:p>
          <a:p>
            <a:pPr marL="425450" indent="-285750">
              <a:spcBef>
                <a:spcPts val="0"/>
              </a:spcBef>
              <a:spcAft>
                <a:spcPts val="0"/>
              </a:spcAft>
              <a:buSzPts val="1400"/>
            </a:pPr>
            <a:r>
              <a:rPr lang="en-US" sz="1600" b="0" dirty="0"/>
              <a:t>An incident of my bravest </a:t>
            </a:r>
            <a:r>
              <a:rPr lang="en-US" sz="1600" b="0" dirty="0" smtClean="0"/>
              <a:t>act</a:t>
            </a:r>
          </a:p>
          <a:p>
            <a:pPr marL="425450" indent="-285750">
              <a:spcBef>
                <a:spcPts val="0"/>
              </a:spcBef>
              <a:spcAft>
                <a:spcPts val="0"/>
              </a:spcAft>
              <a:buSzPts val="1400"/>
            </a:pPr>
            <a:r>
              <a:rPr lang="en-US" sz="1600" b="0" dirty="0"/>
              <a:t>When is it OK to lie</a:t>
            </a:r>
            <a:r>
              <a:rPr lang="en-US" sz="1600" b="0" dirty="0" smtClean="0"/>
              <a:t>?</a:t>
            </a:r>
          </a:p>
          <a:p>
            <a:pPr marL="425450" indent="-285750">
              <a:spcBef>
                <a:spcPts val="0"/>
              </a:spcBef>
              <a:spcAft>
                <a:spcPts val="0"/>
              </a:spcAft>
              <a:buSzPts val="1400"/>
            </a:pPr>
            <a:r>
              <a:rPr lang="en-US" sz="1600" b="0" dirty="0"/>
              <a:t>Dogs are better companions than </a:t>
            </a:r>
            <a:r>
              <a:rPr lang="en-US" sz="1600" b="0" dirty="0" smtClean="0"/>
              <a:t>cats (or vice versa)</a:t>
            </a:r>
            <a:endParaRPr lang="en-US" sz="1600" b="0" dirty="0"/>
          </a:p>
          <a:p>
            <a:pPr marL="457200" lvl="0" indent="-317500">
              <a:spcBef>
                <a:spcPts val="0"/>
              </a:spcBef>
              <a:spcAft>
                <a:spcPts val="0"/>
              </a:spcAft>
              <a:buSzPts val="1400"/>
              <a:buFont typeface="Raleway"/>
              <a:buChar char="★"/>
            </a:pPr>
            <a:endParaRPr lang="en-US" sz="1600" b="0" dirty="0">
              <a:latin typeface="Raleway"/>
              <a:ea typeface="Raleway"/>
              <a:cs typeface="Raleway"/>
              <a:sym typeface="Raleway"/>
            </a:endParaRPr>
          </a:p>
          <a:p>
            <a:endParaRPr lang="en-US" sz="1800" b="0" dirty="0"/>
          </a:p>
        </p:txBody>
      </p:sp>
    </p:spTree>
    <p:extLst>
      <p:ext uri="{BB962C8B-B14F-4D97-AF65-F5344CB8AC3E}">
        <p14:creationId xmlns:p14="http://schemas.microsoft.com/office/powerpoint/2010/main" val="26669204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4</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indent="0">
              <a:buNone/>
            </a:pPr>
            <a:r>
              <a:rPr lang="en-US" sz="2000" b="0" dirty="0"/>
              <a:t>Select a topic of interest to your audience. Collect and organize information about this topic and prepare an outline. Write an eight- to 10-minute speech, practice it, then deliver it in a conversational way.</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306" y="160040"/>
            <a:ext cx="1448082" cy="1440160"/>
          </a:xfrm>
          <a:prstGeom prst="rect">
            <a:avLst/>
          </a:prstGeom>
        </p:spPr>
      </p:pic>
    </p:spTree>
    <p:extLst>
      <p:ext uri="{BB962C8B-B14F-4D97-AF65-F5344CB8AC3E}">
        <p14:creationId xmlns:p14="http://schemas.microsoft.com/office/powerpoint/2010/main" val="22539493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Interesting Topics</a:t>
            </a:r>
            <a:endParaRPr lang="en-US" dirty="0"/>
          </a:p>
        </p:txBody>
      </p:sp>
      <p:sp>
        <p:nvSpPr>
          <p:cNvPr id="5" name="Content Placeholder 4"/>
          <p:cNvSpPr>
            <a:spLocks noGrp="1"/>
          </p:cNvSpPr>
          <p:nvPr>
            <p:ph sz="half" idx="1"/>
          </p:nvPr>
        </p:nvSpPr>
        <p:spPr>
          <a:xfrm>
            <a:off x="1825625" y="1417638"/>
            <a:ext cx="3384550" cy="5252516"/>
          </a:xfrm>
        </p:spPr>
        <p:txBody>
          <a:bodyPr/>
          <a:lstStyle/>
          <a:p>
            <a:pPr lvl="0"/>
            <a:r>
              <a:rPr lang="en-US" sz="1600" b="0" dirty="0"/>
              <a:t>Best game I have ever played</a:t>
            </a:r>
          </a:p>
          <a:p>
            <a:pPr lvl="0"/>
            <a:r>
              <a:rPr lang="en-US" sz="1600" b="0" dirty="0"/>
              <a:t>Board games</a:t>
            </a:r>
          </a:p>
          <a:p>
            <a:pPr lvl="0"/>
            <a:r>
              <a:rPr lang="en-US" sz="1600" b="0" dirty="0"/>
              <a:t>Character I would like to be (from movie or game)</a:t>
            </a:r>
          </a:p>
          <a:p>
            <a:pPr lvl="0"/>
            <a:r>
              <a:rPr lang="en-US" sz="1600" b="0" dirty="0"/>
              <a:t>Child labor</a:t>
            </a:r>
          </a:p>
          <a:p>
            <a:pPr lvl="0"/>
            <a:r>
              <a:rPr lang="en-US" sz="1600" b="0" dirty="0"/>
              <a:t>Coolest historical event</a:t>
            </a:r>
          </a:p>
          <a:p>
            <a:pPr lvl="0"/>
            <a:r>
              <a:rPr lang="en-US" sz="1600" b="0" dirty="0"/>
              <a:t>Coolest historical figure</a:t>
            </a:r>
          </a:p>
          <a:p>
            <a:pPr lvl="0"/>
            <a:r>
              <a:rPr lang="en-US" sz="1600" b="0" dirty="0"/>
              <a:t>Correct way to brush and floss</a:t>
            </a:r>
          </a:p>
          <a:p>
            <a:pPr lvl="0"/>
            <a:r>
              <a:rPr lang="en-US" sz="1600" b="0" dirty="0" smtClean="0"/>
              <a:t>Crazy inventions</a:t>
            </a:r>
          </a:p>
          <a:p>
            <a:pPr lvl="0"/>
            <a:r>
              <a:rPr lang="en-US" sz="1600" b="0" dirty="0" smtClean="0"/>
              <a:t>Exotic </a:t>
            </a:r>
            <a:r>
              <a:rPr lang="en-US" sz="1600" b="0" dirty="0"/>
              <a:t>fruit or vegetable</a:t>
            </a:r>
          </a:p>
          <a:p>
            <a:pPr lvl="0"/>
            <a:r>
              <a:rPr lang="en-US" sz="1600" b="0" dirty="0"/>
              <a:t>Famous Eagle Scout</a:t>
            </a:r>
          </a:p>
          <a:p>
            <a:pPr lvl="0"/>
            <a:r>
              <a:rPr lang="en-US" sz="1600" b="0" dirty="0"/>
              <a:t>Famous female scientist/inventor</a:t>
            </a:r>
          </a:p>
          <a:p>
            <a:pPr lvl="0"/>
            <a:r>
              <a:rPr lang="en-US" sz="1600" b="0" dirty="0"/>
              <a:t>Fashion trend </a:t>
            </a:r>
          </a:p>
          <a:p>
            <a:pPr lvl="0"/>
            <a:r>
              <a:rPr lang="en-US" sz="1600" b="0" dirty="0"/>
              <a:t>Favorite cryptid</a:t>
            </a:r>
          </a:p>
          <a:p>
            <a:pPr lvl="0"/>
            <a:r>
              <a:rPr lang="en-US" sz="1600" b="0" dirty="0"/>
              <a:t>Favorite era in history</a:t>
            </a:r>
          </a:p>
          <a:p>
            <a:pPr lvl="0"/>
            <a:r>
              <a:rPr lang="en-US" sz="1600" b="0" dirty="0"/>
              <a:t>Favorite musician</a:t>
            </a:r>
          </a:p>
          <a:p>
            <a:endParaRPr lang="en-US" sz="1600" b="0" dirty="0"/>
          </a:p>
        </p:txBody>
      </p:sp>
      <p:sp>
        <p:nvSpPr>
          <p:cNvPr id="6" name="Content Placeholder 5"/>
          <p:cNvSpPr>
            <a:spLocks noGrp="1"/>
          </p:cNvSpPr>
          <p:nvPr>
            <p:ph sz="half" idx="2"/>
          </p:nvPr>
        </p:nvSpPr>
        <p:spPr>
          <a:xfrm>
            <a:off x="5362575" y="1417638"/>
            <a:ext cx="3386138" cy="5180508"/>
          </a:xfrm>
        </p:spPr>
        <p:txBody>
          <a:bodyPr/>
          <a:lstStyle/>
          <a:p>
            <a:pPr lvl="0"/>
            <a:r>
              <a:rPr lang="en-US" sz="1600" b="0" dirty="0"/>
              <a:t>Foreign flags and their history</a:t>
            </a:r>
          </a:p>
          <a:p>
            <a:pPr lvl="0"/>
            <a:r>
              <a:rPr lang="en-US" sz="1600" b="0" dirty="0"/>
              <a:t>How to build a terrarium</a:t>
            </a:r>
          </a:p>
          <a:p>
            <a:pPr lvl="0"/>
            <a:r>
              <a:rPr lang="en-US" sz="1600" b="0" dirty="0"/>
              <a:t>How to organize a fun campout</a:t>
            </a:r>
          </a:p>
          <a:p>
            <a:pPr lvl="0"/>
            <a:r>
              <a:rPr lang="en-US" sz="1600" b="0" dirty="0"/>
              <a:t>How to pot/care for a plant</a:t>
            </a:r>
          </a:p>
          <a:p>
            <a:pPr lvl="0"/>
            <a:r>
              <a:rPr lang="en-US" sz="1600" b="0" dirty="0"/>
              <a:t>Interesting country</a:t>
            </a:r>
          </a:p>
          <a:p>
            <a:pPr lvl="0"/>
            <a:r>
              <a:rPr lang="en-US" sz="1600" b="0" dirty="0"/>
              <a:t>Music festivals</a:t>
            </a:r>
          </a:p>
          <a:p>
            <a:pPr lvl="0"/>
            <a:r>
              <a:rPr lang="en-US" sz="1600" b="0" dirty="0"/>
              <a:t>Music genre/historical origin</a:t>
            </a:r>
          </a:p>
          <a:p>
            <a:pPr lvl="0"/>
            <a:r>
              <a:rPr lang="en-US" sz="1600" b="0" dirty="0"/>
              <a:t>Musical instrument</a:t>
            </a:r>
          </a:p>
          <a:p>
            <a:pPr lvl="0"/>
            <a:r>
              <a:rPr lang="en-US" sz="1600" b="0" dirty="0"/>
              <a:t>My hobby</a:t>
            </a:r>
          </a:p>
          <a:p>
            <a:pPr lvl="0"/>
            <a:r>
              <a:rPr lang="en-US" sz="1600" b="0" dirty="0"/>
              <a:t>Origin of holiday traditions</a:t>
            </a:r>
          </a:p>
          <a:p>
            <a:pPr lvl="0"/>
            <a:r>
              <a:rPr lang="en-US" sz="1600" b="0" dirty="0"/>
              <a:t>Skateboarding tips/tricks, safety</a:t>
            </a:r>
          </a:p>
          <a:p>
            <a:pPr lvl="0"/>
            <a:r>
              <a:rPr lang="en-US" sz="1600" b="0" dirty="0"/>
              <a:t>Strange sports</a:t>
            </a:r>
          </a:p>
          <a:p>
            <a:pPr lvl="0"/>
            <a:r>
              <a:rPr lang="en-US" sz="1600" b="0" dirty="0"/>
              <a:t>The Ice Age: when, how, and causes</a:t>
            </a:r>
          </a:p>
          <a:p>
            <a:pPr lvl="0"/>
            <a:r>
              <a:rPr lang="en-US" sz="1600" b="0" dirty="0"/>
              <a:t>Type of </a:t>
            </a:r>
            <a:r>
              <a:rPr lang="en-US" sz="1600" b="0" dirty="0" smtClean="0"/>
              <a:t>animal</a:t>
            </a:r>
            <a:endParaRPr lang="en-US" sz="1600" b="0" dirty="0"/>
          </a:p>
          <a:p>
            <a:pPr lvl="0"/>
            <a:r>
              <a:rPr lang="en-US" sz="1600" b="0" dirty="0"/>
              <a:t>Ways to relax</a:t>
            </a:r>
          </a:p>
          <a:p>
            <a:endParaRPr lang="en-US" sz="1600" dirty="0"/>
          </a:p>
        </p:txBody>
      </p:sp>
    </p:spTree>
    <p:extLst>
      <p:ext uri="{BB962C8B-B14F-4D97-AF65-F5344CB8AC3E}">
        <p14:creationId xmlns:p14="http://schemas.microsoft.com/office/powerpoint/2010/main" val="14598597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1895475" y="274638"/>
            <a:ext cx="6853238" cy="1143000"/>
          </a:xfrm>
        </p:spPr>
        <p:txBody>
          <a:bodyPr/>
          <a:lstStyle/>
          <a:p>
            <a:r>
              <a:rPr lang="en-US" dirty="0" smtClean="0"/>
              <a:t>Requirement 5</a:t>
            </a:r>
            <a:endParaRPr lang="en-US" dirty="0"/>
          </a:p>
        </p:txBody>
      </p:sp>
      <p:sp>
        <p:nvSpPr>
          <p:cNvPr id="364547" name="Rectangle 3"/>
          <p:cNvSpPr>
            <a:spLocks noGrp="1" noChangeArrowheads="1"/>
          </p:cNvSpPr>
          <p:nvPr>
            <p:ph type="body" idx="1"/>
          </p:nvPr>
        </p:nvSpPr>
        <p:spPr>
          <a:xfrm>
            <a:off x="1895475" y="1600200"/>
            <a:ext cx="6853238" cy="4527550"/>
          </a:xfrm>
        </p:spPr>
        <p:txBody>
          <a:bodyPr/>
          <a:lstStyle/>
          <a:p>
            <a:pPr marL="0" indent="0">
              <a:buNone/>
            </a:pPr>
            <a:r>
              <a:rPr lang="en-US" sz="2000" b="0" dirty="0"/>
              <a:t>Show you know parliamentary procedure by leading a discussion or meeting according to accepted rules of order; or by answering questions on the rules of order.</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306" y="160040"/>
            <a:ext cx="1448082" cy="1440160"/>
          </a:xfrm>
          <a:prstGeom prst="rect">
            <a:avLst/>
          </a:prstGeom>
        </p:spPr>
      </p:pic>
      <p:pic>
        <p:nvPicPr>
          <p:cNvPr id="6" name="Google Shape;329;p55"/>
          <p:cNvPicPr preferRelativeResize="0">
            <a:picLocks noChangeAspect="1"/>
          </p:cNvPicPr>
          <p:nvPr/>
        </p:nvPicPr>
        <p:blipFill>
          <a:blip r:embed="rId3">
            <a:alphaModFix/>
          </a:blip>
          <a:stretch>
            <a:fillRect/>
          </a:stretch>
        </p:blipFill>
        <p:spPr>
          <a:xfrm>
            <a:off x="3125850" y="2925738"/>
            <a:ext cx="4392488" cy="2922901"/>
          </a:xfrm>
          <a:prstGeom prst="rect">
            <a:avLst/>
          </a:prstGeom>
          <a:noFill/>
          <a:ln>
            <a:noFill/>
          </a:ln>
        </p:spPr>
      </p:pic>
    </p:spTree>
    <p:extLst>
      <p:ext uri="{BB962C8B-B14F-4D97-AF65-F5344CB8AC3E}">
        <p14:creationId xmlns:p14="http://schemas.microsoft.com/office/powerpoint/2010/main" val="278508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613"/>
          <a:stretch/>
        </p:blipFill>
        <p:spPr>
          <a:xfrm>
            <a:off x="-2686" y="1125538"/>
            <a:ext cx="9148274" cy="4232318"/>
          </a:xfrm>
        </p:spPr>
      </p:pic>
    </p:spTree>
    <p:extLst>
      <p:ext uri="{BB962C8B-B14F-4D97-AF65-F5344CB8AC3E}">
        <p14:creationId xmlns:p14="http://schemas.microsoft.com/office/powerpoint/2010/main" val="7346008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Parliamentary Procedure</a:t>
            </a:r>
          </a:p>
        </p:txBody>
      </p:sp>
      <p:sp>
        <p:nvSpPr>
          <p:cNvPr id="3" name="Content Placeholder 2"/>
          <p:cNvSpPr>
            <a:spLocks noGrp="1"/>
          </p:cNvSpPr>
          <p:nvPr>
            <p:ph sz="half" idx="1"/>
          </p:nvPr>
        </p:nvSpPr>
        <p:spPr/>
        <p:txBody>
          <a:bodyPr/>
          <a:lstStyle/>
          <a:p>
            <a:r>
              <a:rPr lang="en-US" sz="2000" b="0" dirty="0">
                <a:ea typeface="Raleway"/>
                <a:cs typeface="Raleway"/>
                <a:sym typeface="Raleway"/>
              </a:rPr>
              <a:t>Robert’s Rules of Order</a:t>
            </a:r>
          </a:p>
          <a:p>
            <a:pPr lvl="1"/>
            <a:r>
              <a:rPr lang="en-US" sz="1800" b="0" dirty="0"/>
              <a:t>Robert's Rules of Order are a specific kind of parliamentary procedure to help groups of people hold meetings that: take up business one item at a time; promote courtesy, justice, and impartiality; and ensure the rule of the majority while protecting the rights of the minority and absent members.</a:t>
            </a:r>
            <a:endParaRPr lang="en-US" sz="1800" b="0" dirty="0">
              <a:ea typeface="Raleway"/>
              <a:cs typeface="Raleway"/>
              <a:sym typeface="Raleway"/>
            </a:endParaRPr>
          </a:p>
          <a:p>
            <a:endParaRPr lang="en-US" dirty="0"/>
          </a:p>
        </p:txBody>
      </p:sp>
      <p:pic>
        <p:nvPicPr>
          <p:cNvPr id="5" name="Content Placeholder 3"/>
          <p:cNvPicPr>
            <a:picLocks noGrp="1" noChangeAspect="1"/>
          </p:cNvPicPr>
          <p:nvPr>
            <p:ph sz="half" idx="2"/>
          </p:nvPr>
        </p:nvPicPr>
        <p:blipFill>
          <a:blip r:embed="rId2"/>
          <a:stretch>
            <a:fillRect/>
          </a:stretch>
        </p:blipFill>
        <p:spPr>
          <a:xfrm>
            <a:off x="5652914" y="1600200"/>
            <a:ext cx="3035474" cy="3229744"/>
          </a:xfrm>
          <a:prstGeom prst="rect">
            <a:avLst/>
          </a:prstGeom>
        </p:spPr>
      </p:pic>
    </p:spTree>
    <p:extLst>
      <p:ext uri="{BB962C8B-B14F-4D97-AF65-F5344CB8AC3E}">
        <p14:creationId xmlns:p14="http://schemas.microsoft.com/office/powerpoint/2010/main" val="2770948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Parliamentary Procedure</a:t>
            </a:r>
            <a:endParaRPr lang="en-US" dirty="0"/>
          </a:p>
        </p:txBody>
      </p:sp>
      <p:sp>
        <p:nvSpPr>
          <p:cNvPr id="3" name="Content Placeholder 2"/>
          <p:cNvSpPr>
            <a:spLocks noGrp="1"/>
          </p:cNvSpPr>
          <p:nvPr>
            <p:ph idx="1"/>
          </p:nvPr>
        </p:nvSpPr>
        <p:spPr/>
        <p:txBody>
          <a:bodyPr/>
          <a:lstStyle/>
          <a:p>
            <a:pPr marL="400050" indent="-285750">
              <a:spcBef>
                <a:spcPts val="0"/>
              </a:spcBef>
              <a:spcAft>
                <a:spcPts val="0"/>
              </a:spcAft>
              <a:buSzPts val="1800"/>
            </a:pPr>
            <a:r>
              <a:rPr lang="en-US" sz="2000" b="0" dirty="0">
                <a:ea typeface="Raleway"/>
                <a:cs typeface="Raleway"/>
                <a:sym typeface="Raleway"/>
              </a:rPr>
              <a:t>Formal meeting ground rules </a:t>
            </a:r>
          </a:p>
          <a:p>
            <a:pPr marL="882650" lvl="1">
              <a:spcBef>
                <a:spcPts val="0"/>
              </a:spcBef>
              <a:spcAft>
                <a:spcPts val="0"/>
              </a:spcAft>
              <a:buSzPts val="1400"/>
            </a:pPr>
            <a:r>
              <a:rPr lang="en-US" b="0" dirty="0" smtClean="0">
                <a:ea typeface="Raleway"/>
                <a:cs typeface="Raleway"/>
                <a:sym typeface="Raleway"/>
              </a:rPr>
              <a:t>Leader/chair </a:t>
            </a:r>
            <a:r>
              <a:rPr lang="en-US" b="0" dirty="0">
                <a:ea typeface="Raleway"/>
                <a:cs typeface="Raleway"/>
                <a:sym typeface="Raleway"/>
              </a:rPr>
              <a:t>conducts all the business</a:t>
            </a:r>
          </a:p>
          <a:p>
            <a:pPr marL="882650" lvl="1">
              <a:spcBef>
                <a:spcPts val="0"/>
              </a:spcBef>
              <a:spcAft>
                <a:spcPts val="0"/>
              </a:spcAft>
              <a:buSzPts val="1400"/>
            </a:pPr>
            <a:r>
              <a:rPr lang="en-US" b="0" dirty="0" smtClean="0">
                <a:ea typeface="Raleway"/>
                <a:cs typeface="Raleway"/>
                <a:sym typeface="Raleway"/>
              </a:rPr>
              <a:t>Chair </a:t>
            </a:r>
            <a:r>
              <a:rPr lang="en-US" b="0" dirty="0">
                <a:ea typeface="Raleway"/>
                <a:cs typeface="Raleway"/>
                <a:sym typeface="Raleway"/>
              </a:rPr>
              <a:t>offers </a:t>
            </a:r>
          </a:p>
          <a:p>
            <a:pPr marL="1339850" lvl="2" indent="-285750">
              <a:spcBef>
                <a:spcPts val="0"/>
              </a:spcBef>
              <a:spcAft>
                <a:spcPts val="0"/>
              </a:spcAft>
              <a:buSzPts val="1400"/>
            </a:pPr>
            <a:r>
              <a:rPr lang="en-US" sz="1600" b="0" dirty="0" smtClean="0">
                <a:ea typeface="Raleway"/>
                <a:cs typeface="Raleway"/>
                <a:sym typeface="Raleway"/>
              </a:rPr>
              <a:t>Opening </a:t>
            </a:r>
            <a:r>
              <a:rPr lang="en-US" sz="1600" b="0" dirty="0">
                <a:ea typeface="Raleway"/>
                <a:cs typeface="Raleway"/>
                <a:sym typeface="Raleway"/>
              </a:rPr>
              <a:t>statement</a:t>
            </a:r>
          </a:p>
          <a:p>
            <a:pPr marL="1339850" lvl="2" indent="-285750">
              <a:spcBef>
                <a:spcPts val="0"/>
              </a:spcBef>
              <a:spcAft>
                <a:spcPts val="0"/>
              </a:spcAft>
              <a:buSzPts val="1400"/>
            </a:pPr>
            <a:r>
              <a:rPr lang="en-US" sz="1600" b="0" dirty="0" smtClean="0">
                <a:ea typeface="Raleway"/>
                <a:cs typeface="Raleway"/>
                <a:sym typeface="Raleway"/>
              </a:rPr>
              <a:t>Closing </a:t>
            </a:r>
            <a:r>
              <a:rPr lang="en-US" sz="1600" b="0" dirty="0">
                <a:ea typeface="Raleway"/>
                <a:cs typeface="Raleway"/>
                <a:sym typeface="Raleway"/>
              </a:rPr>
              <a:t>statement</a:t>
            </a:r>
          </a:p>
          <a:p>
            <a:pPr marL="1797050" lvl="3" indent="-285750">
              <a:spcBef>
                <a:spcPts val="0"/>
              </a:spcBef>
              <a:spcAft>
                <a:spcPts val="0"/>
              </a:spcAft>
              <a:buSzPts val="1400"/>
            </a:pPr>
            <a:r>
              <a:rPr lang="en-US" sz="1600" b="0" dirty="0" smtClean="0">
                <a:ea typeface="Raleway"/>
                <a:cs typeface="Raleway"/>
                <a:sym typeface="Raleway"/>
              </a:rPr>
              <a:t>Summarizing </a:t>
            </a:r>
            <a:r>
              <a:rPr lang="en-US" sz="1600" b="0" dirty="0">
                <a:ea typeface="Raleway"/>
                <a:cs typeface="Raleway"/>
                <a:sym typeface="Raleway"/>
              </a:rPr>
              <a:t>topic, agreements and disagreements</a:t>
            </a:r>
          </a:p>
          <a:p>
            <a:pPr marL="1339850" lvl="2" indent="-285750">
              <a:spcBef>
                <a:spcPts val="0"/>
              </a:spcBef>
              <a:spcAft>
                <a:spcPts val="0"/>
              </a:spcAft>
              <a:buSzPts val="1400"/>
            </a:pPr>
            <a:r>
              <a:rPr lang="en-US" sz="1600" b="0" dirty="0" smtClean="0">
                <a:ea typeface="Raleway"/>
                <a:cs typeface="Raleway"/>
                <a:sym typeface="Raleway"/>
              </a:rPr>
              <a:t>Starting </a:t>
            </a:r>
            <a:r>
              <a:rPr lang="en-US" sz="1600" b="0" dirty="0">
                <a:ea typeface="Raleway"/>
                <a:cs typeface="Raleway"/>
                <a:sym typeface="Raleway"/>
              </a:rPr>
              <a:t>questions </a:t>
            </a:r>
          </a:p>
          <a:p>
            <a:pPr marL="1339850" lvl="2" indent="-285750">
              <a:spcBef>
                <a:spcPts val="0"/>
              </a:spcBef>
              <a:spcAft>
                <a:spcPts val="0"/>
              </a:spcAft>
              <a:buSzPts val="1400"/>
            </a:pPr>
            <a:r>
              <a:rPr lang="en-US" sz="1600" b="0" dirty="0" smtClean="0">
                <a:ea typeface="Raleway"/>
                <a:cs typeface="Raleway"/>
                <a:sym typeface="Raleway"/>
              </a:rPr>
              <a:t>Encouraging </a:t>
            </a:r>
            <a:r>
              <a:rPr lang="en-US" sz="1600" b="0" dirty="0">
                <a:ea typeface="Raleway"/>
                <a:cs typeface="Raleway"/>
                <a:sym typeface="Raleway"/>
              </a:rPr>
              <a:t>quiet members and discouraging domineering </a:t>
            </a:r>
            <a:r>
              <a:rPr lang="en-US" sz="1600" b="0" dirty="0" smtClean="0">
                <a:ea typeface="Raleway"/>
                <a:cs typeface="Raleway"/>
                <a:sym typeface="Raleway"/>
              </a:rPr>
              <a:t>ones.</a:t>
            </a:r>
            <a:endParaRPr lang="en-US" sz="1600" b="0" dirty="0">
              <a:ea typeface="Raleway"/>
              <a:cs typeface="Raleway"/>
              <a:sym typeface="Raleway"/>
            </a:endParaRPr>
          </a:p>
          <a:p>
            <a:pPr marL="882650" lvl="1">
              <a:spcBef>
                <a:spcPts val="0"/>
              </a:spcBef>
              <a:spcAft>
                <a:spcPts val="0"/>
              </a:spcAft>
              <a:buSzPts val="1400"/>
            </a:pPr>
            <a:r>
              <a:rPr lang="en-US" b="0" dirty="0" smtClean="0">
                <a:ea typeface="Raleway"/>
                <a:cs typeface="Raleway"/>
                <a:sym typeface="Raleway"/>
              </a:rPr>
              <a:t>Speakers must be recognized by the chair.</a:t>
            </a:r>
          </a:p>
          <a:p>
            <a:pPr marL="882650" lvl="1">
              <a:spcBef>
                <a:spcPts val="0"/>
              </a:spcBef>
              <a:spcAft>
                <a:spcPts val="0"/>
              </a:spcAft>
              <a:buSzPts val="1400"/>
            </a:pPr>
            <a:r>
              <a:rPr lang="en-US" b="0" dirty="0" smtClean="0">
                <a:ea typeface="Raleway"/>
                <a:cs typeface="Raleway"/>
                <a:sym typeface="Raleway"/>
              </a:rPr>
              <a:t>Individual questions are also directed to the chair.</a:t>
            </a:r>
          </a:p>
          <a:p>
            <a:pPr marL="882650" lvl="1">
              <a:spcBef>
                <a:spcPts val="0"/>
              </a:spcBef>
              <a:spcAft>
                <a:spcPts val="0"/>
              </a:spcAft>
              <a:buSzPts val="1400"/>
            </a:pPr>
            <a:r>
              <a:rPr lang="en-US" b="0" dirty="0" smtClean="0">
                <a:ea typeface="Raleway"/>
                <a:cs typeface="Raleway"/>
                <a:sym typeface="Raleway"/>
              </a:rPr>
              <a:t>More of a debate of opposing ideas - seeking audience approval.</a:t>
            </a:r>
          </a:p>
          <a:p>
            <a:pPr marL="882650" lvl="1">
              <a:spcBef>
                <a:spcPts val="0"/>
              </a:spcBef>
              <a:spcAft>
                <a:spcPts val="0"/>
              </a:spcAft>
              <a:buSzPts val="1400"/>
            </a:pPr>
            <a:r>
              <a:rPr lang="en-US" b="0" dirty="0" smtClean="0">
                <a:ea typeface="Raleway"/>
                <a:cs typeface="Raleway"/>
                <a:sym typeface="Raleway"/>
              </a:rPr>
              <a:t>Encourages fair </a:t>
            </a:r>
            <a:r>
              <a:rPr lang="en-US" b="0" dirty="0">
                <a:ea typeface="Raleway"/>
                <a:cs typeface="Raleway"/>
                <a:sym typeface="Raleway"/>
              </a:rPr>
              <a:t>representation of the </a:t>
            </a:r>
            <a:r>
              <a:rPr lang="en-US" b="0" dirty="0" smtClean="0">
                <a:ea typeface="Raleway"/>
                <a:cs typeface="Raleway"/>
                <a:sym typeface="Raleway"/>
              </a:rPr>
              <a:t>members.</a:t>
            </a:r>
            <a:endParaRPr lang="en-US" b="0" dirty="0">
              <a:ea typeface="Raleway"/>
              <a:cs typeface="Raleway"/>
              <a:sym typeface="Raleway"/>
            </a:endParaRPr>
          </a:p>
          <a:p>
            <a:endParaRPr lang="en-US" b="0" dirty="0"/>
          </a:p>
        </p:txBody>
      </p:sp>
    </p:spTree>
    <p:extLst>
      <p:ext uri="{BB962C8B-B14F-4D97-AF65-F5344CB8AC3E}">
        <p14:creationId xmlns:p14="http://schemas.microsoft.com/office/powerpoint/2010/main" val="17192242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Agenda</a:t>
            </a:r>
            <a:endParaRPr lang="en-US" dirty="0"/>
          </a:p>
        </p:txBody>
      </p:sp>
      <p:sp>
        <p:nvSpPr>
          <p:cNvPr id="3" name="Content Placeholder 2"/>
          <p:cNvSpPr>
            <a:spLocks noGrp="1"/>
          </p:cNvSpPr>
          <p:nvPr>
            <p:ph idx="1"/>
          </p:nvPr>
        </p:nvSpPr>
        <p:spPr/>
        <p:txBody>
          <a:bodyPr/>
          <a:lstStyle/>
          <a:p>
            <a:pPr marL="0" indent="0">
              <a:buNone/>
            </a:pPr>
            <a:r>
              <a:rPr lang="en-US" sz="2200" b="0" dirty="0" smtClean="0"/>
              <a:t>Four </a:t>
            </a:r>
            <a:r>
              <a:rPr lang="en-US" sz="2200" b="0" dirty="0"/>
              <a:t>reasons you need an agenda for your meetings.</a:t>
            </a:r>
          </a:p>
          <a:p>
            <a:r>
              <a:rPr lang="en-US" b="0" dirty="0" smtClean="0"/>
              <a:t>Reduces </a:t>
            </a:r>
            <a:r>
              <a:rPr lang="en-US" b="0" dirty="0"/>
              <a:t>Wasted </a:t>
            </a:r>
            <a:r>
              <a:rPr lang="en-US" b="0" dirty="0" smtClean="0"/>
              <a:t>Time</a:t>
            </a:r>
          </a:p>
          <a:p>
            <a:pPr lvl="1"/>
            <a:r>
              <a:rPr lang="en-US" b="0" dirty="0"/>
              <a:t>Everyone can direct their attention to the matters at hand when an agenda is created.</a:t>
            </a:r>
          </a:p>
          <a:p>
            <a:r>
              <a:rPr lang="en-US" b="0" dirty="0"/>
              <a:t>Encourages </a:t>
            </a:r>
            <a:r>
              <a:rPr lang="en-US" b="0" dirty="0" smtClean="0"/>
              <a:t>Participation</a:t>
            </a:r>
          </a:p>
          <a:p>
            <a:pPr lvl="1"/>
            <a:r>
              <a:rPr lang="en-US" b="0" dirty="0"/>
              <a:t>With a clear outline of what is going to be talked about, </a:t>
            </a:r>
            <a:r>
              <a:rPr lang="en-US" b="0" dirty="0" smtClean="0"/>
              <a:t>everyone </a:t>
            </a:r>
            <a:r>
              <a:rPr lang="en-US" b="0" dirty="0"/>
              <a:t>will feel freer to participate.</a:t>
            </a:r>
            <a:endParaRPr lang="en-US" b="0" dirty="0" smtClean="0"/>
          </a:p>
          <a:p>
            <a:r>
              <a:rPr lang="en-US" b="0" dirty="0"/>
              <a:t>Keeps You on Track</a:t>
            </a:r>
          </a:p>
          <a:p>
            <a:pPr lvl="1"/>
            <a:r>
              <a:rPr lang="en-US" b="0" dirty="0" smtClean="0"/>
              <a:t>It </a:t>
            </a:r>
            <a:r>
              <a:rPr lang="en-US" b="0" dirty="0"/>
              <a:t>is far easier to stop wasting time, stay focused, and get back on track when you have the discussion items in front of you to reference</a:t>
            </a:r>
            <a:r>
              <a:rPr lang="en-US" b="0" dirty="0" smtClean="0"/>
              <a:t>.</a:t>
            </a:r>
          </a:p>
          <a:p>
            <a:r>
              <a:rPr lang="en-US" b="0" dirty="0"/>
              <a:t>Ensures Important Topics are </a:t>
            </a:r>
            <a:r>
              <a:rPr lang="en-US" b="0" dirty="0" smtClean="0"/>
              <a:t>Covered</a:t>
            </a:r>
          </a:p>
          <a:p>
            <a:pPr lvl="1"/>
            <a:r>
              <a:rPr lang="en-US" b="0" dirty="0"/>
              <a:t>You can cut down on the number of meetings everyone attends by ensuring all the important topics were covered. </a:t>
            </a:r>
          </a:p>
          <a:p>
            <a:endParaRPr lang="en-US" dirty="0"/>
          </a:p>
          <a:p>
            <a:endParaRPr lang="en-US" dirty="0"/>
          </a:p>
        </p:txBody>
      </p:sp>
    </p:spTree>
    <p:extLst>
      <p:ext uri="{BB962C8B-B14F-4D97-AF65-F5344CB8AC3E}">
        <p14:creationId xmlns:p14="http://schemas.microsoft.com/office/powerpoint/2010/main" val="2472697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Robert’s Rules Agenda</a:t>
            </a:r>
            <a:endParaRPr lang="en-US" dirty="0"/>
          </a:p>
        </p:txBody>
      </p:sp>
      <p:sp>
        <p:nvSpPr>
          <p:cNvPr id="3" name="Content Placeholder 2"/>
          <p:cNvSpPr>
            <a:spLocks noGrp="1"/>
          </p:cNvSpPr>
          <p:nvPr>
            <p:ph idx="1"/>
          </p:nvPr>
        </p:nvSpPr>
        <p:spPr/>
        <p:txBody>
          <a:bodyPr/>
          <a:lstStyle/>
          <a:p>
            <a:pPr marL="0" indent="0">
              <a:buNone/>
            </a:pPr>
            <a:r>
              <a:rPr lang="en-US" sz="2200" b="0" dirty="0" smtClean="0"/>
              <a:t>Many organizations use the following model for their agendas:</a:t>
            </a:r>
          </a:p>
          <a:p>
            <a:r>
              <a:rPr lang="en-US" b="0" dirty="0" smtClean="0"/>
              <a:t>Call to order</a:t>
            </a:r>
          </a:p>
          <a:p>
            <a:r>
              <a:rPr lang="en-US" b="0" dirty="0" smtClean="0"/>
              <a:t>Roll Call of members present</a:t>
            </a:r>
          </a:p>
          <a:p>
            <a:r>
              <a:rPr lang="en-US" b="0" dirty="0" smtClean="0"/>
              <a:t>Reading of minutes of last meeting</a:t>
            </a:r>
          </a:p>
          <a:p>
            <a:r>
              <a:rPr lang="en-US" b="0" dirty="0" smtClean="0"/>
              <a:t>Officers reports</a:t>
            </a:r>
          </a:p>
          <a:p>
            <a:r>
              <a:rPr lang="en-US" b="0" dirty="0" smtClean="0"/>
              <a:t>Committee reports</a:t>
            </a:r>
          </a:p>
          <a:p>
            <a:r>
              <a:rPr lang="en-US" b="0" dirty="0" smtClean="0"/>
              <a:t>Special orders – Important business previously designated for consideration at this meeting</a:t>
            </a:r>
          </a:p>
          <a:p>
            <a:r>
              <a:rPr lang="en-US" b="0" dirty="0" smtClean="0"/>
              <a:t>Unfinished business</a:t>
            </a:r>
          </a:p>
          <a:p>
            <a:r>
              <a:rPr lang="en-US" b="0" dirty="0" smtClean="0"/>
              <a:t>New Business</a:t>
            </a:r>
          </a:p>
          <a:p>
            <a:r>
              <a:rPr lang="en-US" b="0" dirty="0" smtClean="0"/>
              <a:t>Announcements</a:t>
            </a:r>
          </a:p>
          <a:p>
            <a:r>
              <a:rPr lang="en-US" b="0" dirty="0" smtClean="0"/>
              <a:t>Adjournment</a:t>
            </a:r>
            <a:endParaRPr lang="en-US" b="0" dirty="0"/>
          </a:p>
        </p:txBody>
      </p:sp>
    </p:spTree>
    <p:extLst>
      <p:ext uri="{BB962C8B-B14F-4D97-AF65-F5344CB8AC3E}">
        <p14:creationId xmlns:p14="http://schemas.microsoft.com/office/powerpoint/2010/main" val="377210674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 Meeting Rules</a:t>
            </a:r>
            <a:endParaRPr lang="en-US" dirty="0"/>
          </a:p>
        </p:txBody>
      </p:sp>
      <p:pic>
        <p:nvPicPr>
          <p:cNvPr id="6" name="Content Placeholder 5"/>
          <p:cNvPicPr>
            <a:picLocks noGrp="1" noChangeAspect="1"/>
          </p:cNvPicPr>
          <p:nvPr>
            <p:ph sz="half" idx="1"/>
          </p:nvPr>
        </p:nvPicPr>
        <p:blipFill rotWithShape="1">
          <a:blip r:embed="rId2"/>
          <a:srcRect l="15247" t="6577" r="14545" b="4634"/>
          <a:stretch/>
        </p:blipFill>
        <p:spPr>
          <a:xfrm>
            <a:off x="2196530" y="1405840"/>
            <a:ext cx="2941434" cy="4813256"/>
          </a:xfrm>
          <a:prstGeom prst="rect">
            <a:avLst/>
          </a:prstGeom>
        </p:spPr>
      </p:pic>
      <p:sp>
        <p:nvSpPr>
          <p:cNvPr id="7" name="Content Placeholder 6"/>
          <p:cNvSpPr>
            <a:spLocks noGrp="1"/>
          </p:cNvSpPr>
          <p:nvPr>
            <p:ph sz="half" idx="2"/>
          </p:nvPr>
        </p:nvSpPr>
        <p:spPr>
          <a:xfrm>
            <a:off x="5362575" y="1417638"/>
            <a:ext cx="3386138" cy="4710112"/>
          </a:xfrm>
        </p:spPr>
        <p:txBody>
          <a:bodyPr/>
          <a:lstStyle/>
          <a:p>
            <a:r>
              <a:rPr lang="en-US" sz="1800" b="0" dirty="0" smtClean="0"/>
              <a:t>Following the </a:t>
            </a:r>
            <a:r>
              <a:rPr lang="en-US" sz="1800" dirty="0" smtClean="0"/>
              <a:t>Patrol Leaders Council Meeting Rules</a:t>
            </a:r>
            <a:r>
              <a:rPr lang="en-US" sz="1800" b="0" dirty="0" smtClean="0"/>
              <a:t>, lead your patrol in filling out a </a:t>
            </a:r>
            <a:r>
              <a:rPr lang="en-US" sz="1800" dirty="0" smtClean="0"/>
              <a:t>Troop Meeting Plan</a:t>
            </a:r>
            <a:r>
              <a:rPr lang="en-US" sz="1800" b="0" dirty="0" smtClean="0"/>
              <a:t> for an upcoming scout meeting.</a:t>
            </a:r>
          </a:p>
          <a:p>
            <a:r>
              <a:rPr lang="en-US" sz="1800" b="0" dirty="0" smtClean="0"/>
              <a:t>Discuss with your Senior Patrol Leader and Scoutmaster ahead of time what the focus of the meeting should be.</a:t>
            </a:r>
          </a:p>
          <a:p>
            <a:r>
              <a:rPr lang="en-US" sz="1800" b="0" dirty="0" smtClean="0"/>
              <a:t>Share the Meeting Plan your patrol developed with your Merit Badge Counselor, SPL, and Scoutmaster.</a:t>
            </a:r>
            <a:endParaRPr lang="en-US" sz="1800" b="0" dirty="0"/>
          </a:p>
        </p:txBody>
      </p:sp>
    </p:spTree>
    <p:extLst>
      <p:ext uri="{BB962C8B-B14F-4D97-AF65-F5344CB8AC3E}">
        <p14:creationId xmlns:p14="http://schemas.microsoft.com/office/powerpoint/2010/main" val="165509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053530"/>
            <a:ext cx="9152140" cy="4576070"/>
          </a:xfrm>
          <a:prstGeom prst="rect">
            <a:avLst/>
          </a:prstGeom>
        </p:spPr>
      </p:pic>
    </p:spTree>
    <p:extLst>
      <p:ext uri="{BB962C8B-B14F-4D97-AF65-F5344CB8AC3E}">
        <p14:creationId xmlns:p14="http://schemas.microsoft.com/office/powerpoint/2010/main" val="318851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 of Speeches</a:t>
            </a:r>
            <a:endParaRPr lang="en-US" dirty="0"/>
          </a:p>
        </p:txBody>
      </p:sp>
      <p:sp>
        <p:nvSpPr>
          <p:cNvPr id="6" name="Content Placeholder 5"/>
          <p:cNvSpPr>
            <a:spLocks noGrp="1"/>
          </p:cNvSpPr>
          <p:nvPr>
            <p:ph sz="half" idx="1"/>
          </p:nvPr>
        </p:nvSpPr>
        <p:spPr>
          <a:xfrm>
            <a:off x="1825625" y="1600200"/>
            <a:ext cx="3384550" cy="4853930"/>
          </a:xfrm>
        </p:spPr>
        <p:txBody>
          <a:bodyPr/>
          <a:lstStyle/>
          <a:p>
            <a:pPr marL="0" indent="0">
              <a:buNone/>
            </a:pPr>
            <a:r>
              <a:rPr lang="en-US" sz="2000" dirty="0" smtClean="0"/>
              <a:t>Informative Speech</a:t>
            </a:r>
          </a:p>
          <a:p>
            <a:r>
              <a:rPr lang="en-US" sz="1600" b="0" dirty="0"/>
              <a:t>In an informative speech, the speaker’s objective is to provide knowledge, increase awareness, or explain a subject in detail. </a:t>
            </a:r>
            <a:endParaRPr lang="en-US" sz="1600" b="0" dirty="0" smtClean="0"/>
          </a:p>
          <a:p>
            <a:r>
              <a:rPr lang="en-US" sz="1600" b="0" dirty="0" smtClean="0"/>
              <a:t>The </a:t>
            </a:r>
            <a:r>
              <a:rPr lang="en-US" sz="1600" b="0" dirty="0"/>
              <a:t>main purpose of this speech is to present facts, concepts, or ideas in a clear and understandable </a:t>
            </a:r>
            <a:r>
              <a:rPr lang="en-US" sz="1600" b="0" dirty="0" smtClean="0"/>
              <a:t>manner without attempting to change the audience’s opinions of the topic.</a:t>
            </a: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1670"/>
          <a:stretch/>
        </p:blipFill>
        <p:spPr>
          <a:xfrm>
            <a:off x="5076849" y="1584978"/>
            <a:ext cx="4044761" cy="2780920"/>
          </a:xfrm>
        </p:spPr>
      </p:pic>
    </p:spTree>
    <p:extLst>
      <p:ext uri="{BB962C8B-B14F-4D97-AF65-F5344CB8AC3E}">
        <p14:creationId xmlns:p14="http://schemas.microsoft.com/office/powerpoint/2010/main" val="14411521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 of Speeches</a:t>
            </a:r>
            <a:endParaRPr lang="en-US" dirty="0"/>
          </a:p>
        </p:txBody>
      </p:sp>
      <p:pic>
        <p:nvPicPr>
          <p:cNvPr id="2" name="Content Placeholder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03289" y="3501802"/>
            <a:ext cx="6316960" cy="2178590"/>
          </a:xfrm>
        </p:spPr>
      </p:pic>
      <p:sp>
        <p:nvSpPr>
          <p:cNvPr id="7" name="Content Placeholder 6"/>
          <p:cNvSpPr>
            <a:spLocks noGrp="1"/>
          </p:cNvSpPr>
          <p:nvPr>
            <p:ph sz="half" idx="2"/>
          </p:nvPr>
        </p:nvSpPr>
        <p:spPr>
          <a:xfrm>
            <a:off x="1835150" y="1417638"/>
            <a:ext cx="6913563" cy="2952328"/>
          </a:xfrm>
        </p:spPr>
        <p:txBody>
          <a:bodyPr/>
          <a:lstStyle/>
          <a:p>
            <a:pPr marL="0" indent="0">
              <a:buNone/>
            </a:pPr>
            <a:r>
              <a:rPr lang="en-US" sz="2000" dirty="0" smtClean="0"/>
              <a:t>Demonstrative Speech</a:t>
            </a:r>
          </a:p>
          <a:p>
            <a:r>
              <a:rPr lang="en-US" sz="1600" b="0" dirty="0"/>
              <a:t>In a demonstrative speech, the main goal is to show how to do something or how something works. </a:t>
            </a:r>
            <a:endParaRPr lang="en-US" sz="1600" b="0" dirty="0" smtClean="0"/>
          </a:p>
          <a:p>
            <a:r>
              <a:rPr lang="en-US" sz="1600" b="0" dirty="0" smtClean="0"/>
              <a:t>It </a:t>
            </a:r>
            <a:r>
              <a:rPr lang="en-US" sz="1600" b="0" dirty="0"/>
              <a:t>is like giving a step-by-step guide or providing practical instructions</a:t>
            </a:r>
            <a:r>
              <a:rPr lang="en-US" sz="1600" b="0" dirty="0" smtClean="0"/>
              <a:t>.</a:t>
            </a:r>
          </a:p>
          <a:p>
            <a:r>
              <a:rPr lang="en-US" sz="1600" b="0" dirty="0"/>
              <a:t>It can be about anything that requires a demonstration, such as cooking a recipe, performing a science experiment, using a software program, or even tying a tie.</a:t>
            </a:r>
          </a:p>
        </p:txBody>
      </p:sp>
    </p:spTree>
    <p:extLst>
      <p:ext uri="{BB962C8B-B14F-4D97-AF65-F5344CB8AC3E}">
        <p14:creationId xmlns:p14="http://schemas.microsoft.com/office/powerpoint/2010/main" val="744406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Types of Speeches</a:t>
            </a:r>
            <a:endParaRPr lang="en-US" dirty="0"/>
          </a:p>
        </p:txBody>
      </p:sp>
      <p:sp>
        <p:nvSpPr>
          <p:cNvPr id="6" name="Content Placeholder 5"/>
          <p:cNvSpPr>
            <a:spLocks noGrp="1"/>
          </p:cNvSpPr>
          <p:nvPr>
            <p:ph sz="half" idx="1"/>
          </p:nvPr>
        </p:nvSpPr>
        <p:spPr/>
        <p:txBody>
          <a:bodyPr/>
          <a:lstStyle/>
          <a:p>
            <a:pPr marL="0" indent="0">
              <a:buNone/>
            </a:pPr>
            <a:r>
              <a:rPr lang="en-US" sz="2000" dirty="0" smtClean="0"/>
              <a:t>Persuasive Speech</a:t>
            </a:r>
          </a:p>
          <a:p>
            <a:r>
              <a:rPr lang="en-US" altLang="en-US" sz="1600" b="0" dirty="0" smtClean="0"/>
              <a:t>A </a:t>
            </a:r>
            <a:r>
              <a:rPr lang="en-US" altLang="en-US" sz="1600" b="0" dirty="0"/>
              <a:t>persuasive speech is when the speaker tries to convince the audience to adopt or support a particular point of view, belief, or action. </a:t>
            </a:r>
            <a:endParaRPr lang="en-US" altLang="en-US" sz="1600" b="0" dirty="0" smtClean="0"/>
          </a:p>
          <a:p>
            <a:r>
              <a:rPr lang="en-US" altLang="en-US" sz="1600" b="0" dirty="0" smtClean="0"/>
              <a:t>You </a:t>
            </a:r>
            <a:r>
              <a:rPr lang="en-US" altLang="en-US" sz="1600" b="0" dirty="0"/>
              <a:t>may present arguments and evidence to support your viewpoint and try to persuade the listeners to take specific actions or simply agree with </a:t>
            </a:r>
            <a:r>
              <a:rPr lang="en-US" altLang="en-US" sz="1600" b="0" dirty="0" smtClean="0"/>
              <a:t>you.</a:t>
            </a:r>
          </a:p>
          <a:p>
            <a:r>
              <a:rPr lang="en-US" altLang="en-US" sz="1600" b="0" dirty="0" smtClean="0"/>
              <a:t>You </a:t>
            </a:r>
            <a:r>
              <a:rPr lang="en-US" altLang="en-US" sz="1600" b="0" dirty="0"/>
              <a:t>have to use persuasive techniques such as logical reasoning, emotional appeals, and credibility to make your case.</a:t>
            </a:r>
          </a:p>
          <a:p>
            <a:endParaRPr lang="en-US" sz="2000" b="0" dirty="0"/>
          </a:p>
        </p:txBody>
      </p:sp>
      <p:pic>
        <p:nvPicPr>
          <p:cNvPr id="5" name="Content Placeholder 4"/>
          <p:cNvPicPr>
            <a:picLocks noGrp="1" noChangeAspect="1"/>
          </p:cNvPicPr>
          <p:nvPr>
            <p:ph sz="half" idx="2"/>
          </p:nvPr>
        </p:nvPicPr>
        <p:blipFill rotWithShape="1">
          <a:blip r:embed="rId2"/>
          <a:srcRect t="7406" r="7843"/>
          <a:stretch/>
        </p:blipFill>
        <p:spPr>
          <a:xfrm>
            <a:off x="5210174" y="1602122"/>
            <a:ext cx="3754089" cy="3771888"/>
          </a:xfrm>
          <a:prstGeom prst="rect">
            <a:avLst/>
          </a:prstGeom>
        </p:spPr>
      </p:pic>
    </p:spTree>
    <p:extLst>
      <p:ext uri="{BB962C8B-B14F-4D97-AF65-F5344CB8AC3E}">
        <p14:creationId xmlns:p14="http://schemas.microsoft.com/office/powerpoint/2010/main" val="834659196"/>
      </p:ext>
    </p:extLst>
  </p:cSld>
  <p:clrMapOvr>
    <a:masterClrMapping/>
  </p:clrMapOvr>
</p:sld>
</file>

<file path=ppt/theme/theme1.xml><?xml version="1.0" encoding="utf-8"?>
<a:theme xmlns:a="http://schemas.openxmlformats.org/drawingml/2006/main" name="template">
  <a:themeElements>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fontScheme name="template">
      <a:majorFont>
        <a:latin typeface="ChunkFiv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4D4D4D"/>
        </a:dk2>
        <a:lt2>
          <a:srgbClr val="11163C"/>
        </a:lt2>
        <a:accent1>
          <a:srgbClr val="212B53"/>
        </a:accent1>
        <a:accent2>
          <a:srgbClr val="364481"/>
        </a:accent2>
        <a:accent3>
          <a:srgbClr val="FFFFFF"/>
        </a:accent3>
        <a:accent4>
          <a:srgbClr val="404040"/>
        </a:accent4>
        <a:accent5>
          <a:srgbClr val="ABACB3"/>
        </a:accent5>
        <a:accent6>
          <a:srgbClr val="303D74"/>
        </a:accent6>
        <a:hlink>
          <a:srgbClr val="3E4985"/>
        </a:hlink>
        <a:folHlink>
          <a:srgbClr val="DDDDDD"/>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4D4D4D"/>
        </a:dk2>
        <a:lt2>
          <a:srgbClr val="0D254C"/>
        </a:lt2>
        <a:accent1>
          <a:srgbClr val="254B83"/>
        </a:accent1>
        <a:accent2>
          <a:srgbClr val="406DAA"/>
        </a:accent2>
        <a:accent3>
          <a:srgbClr val="FFFFFF"/>
        </a:accent3>
        <a:accent4>
          <a:srgbClr val="404040"/>
        </a:accent4>
        <a:accent5>
          <a:srgbClr val="ACB1C1"/>
        </a:accent5>
        <a:accent6>
          <a:srgbClr val="39629A"/>
        </a:accent6>
        <a:hlink>
          <a:srgbClr val="3267B4"/>
        </a:hlink>
        <a:folHlink>
          <a:srgbClr val="DDDDDD"/>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4D4D4D"/>
        </a:dk2>
        <a:lt2>
          <a:srgbClr val="363B45"/>
        </a:lt2>
        <a:accent1>
          <a:srgbClr val="A99D9B"/>
        </a:accent1>
        <a:accent2>
          <a:srgbClr val="565A66"/>
        </a:accent2>
        <a:accent3>
          <a:srgbClr val="FFFFFF"/>
        </a:accent3>
        <a:accent4>
          <a:srgbClr val="404040"/>
        </a:accent4>
        <a:accent5>
          <a:srgbClr val="D1CCCB"/>
        </a:accent5>
        <a:accent6>
          <a:srgbClr val="4D515C"/>
        </a:accent6>
        <a:hlink>
          <a:srgbClr val="927154"/>
        </a:hlink>
        <a:folHlink>
          <a:srgbClr val="DDDDDD"/>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4D4D4D"/>
        </a:dk2>
        <a:lt2>
          <a:srgbClr val="2E3236"/>
        </a:lt2>
        <a:accent1>
          <a:srgbClr val="B26920"/>
        </a:accent1>
        <a:accent2>
          <a:srgbClr val="6F7F8D"/>
        </a:accent2>
        <a:accent3>
          <a:srgbClr val="FFFFFF"/>
        </a:accent3>
        <a:accent4>
          <a:srgbClr val="404040"/>
        </a:accent4>
        <a:accent5>
          <a:srgbClr val="D5B9AB"/>
        </a:accent5>
        <a:accent6>
          <a:srgbClr val="64727F"/>
        </a:accent6>
        <a:hlink>
          <a:srgbClr val="EEC722"/>
        </a:hlink>
        <a:folHlink>
          <a:srgbClr val="DDDDDD"/>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4D4D4D"/>
        </a:dk2>
        <a:lt2>
          <a:srgbClr val="2E3236"/>
        </a:lt2>
        <a:accent1>
          <a:srgbClr val="9BB6EE"/>
        </a:accent1>
        <a:accent2>
          <a:srgbClr val="6F7F8D"/>
        </a:accent2>
        <a:accent3>
          <a:srgbClr val="FFFFFF"/>
        </a:accent3>
        <a:accent4>
          <a:srgbClr val="404040"/>
        </a:accent4>
        <a:accent5>
          <a:srgbClr val="CBD7F5"/>
        </a:accent5>
        <a:accent6>
          <a:srgbClr val="64727F"/>
        </a:accent6>
        <a:hlink>
          <a:srgbClr val="84AAF3"/>
        </a:hlink>
        <a:folHlink>
          <a:srgbClr val="DDDDDD"/>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4D4D4D"/>
        </a:dk2>
        <a:lt2>
          <a:srgbClr val="40494F"/>
        </a:lt2>
        <a:accent1>
          <a:srgbClr val="6D7D8A"/>
        </a:accent1>
        <a:accent2>
          <a:srgbClr val="A7A7A7"/>
        </a:accent2>
        <a:accent3>
          <a:srgbClr val="FFFFFF"/>
        </a:accent3>
        <a:accent4>
          <a:srgbClr val="404040"/>
        </a:accent4>
        <a:accent5>
          <a:srgbClr val="BABFC4"/>
        </a:accent5>
        <a:accent6>
          <a:srgbClr val="979797"/>
        </a:accent6>
        <a:hlink>
          <a:srgbClr val="7F7F7F"/>
        </a:hlink>
        <a:folHlink>
          <a:srgbClr val="DDDDDD"/>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4D4D4D"/>
        </a:dk2>
        <a:lt2>
          <a:srgbClr val="454D52"/>
        </a:lt2>
        <a:accent1>
          <a:srgbClr val="7D8B97"/>
        </a:accent1>
        <a:accent2>
          <a:srgbClr val="CBCBCB"/>
        </a:accent2>
        <a:accent3>
          <a:srgbClr val="FFFFFF"/>
        </a:accent3>
        <a:accent4>
          <a:srgbClr val="404040"/>
        </a:accent4>
        <a:accent5>
          <a:srgbClr val="BFC4C9"/>
        </a:accent5>
        <a:accent6>
          <a:srgbClr val="B8B8B8"/>
        </a:accent6>
        <a:hlink>
          <a:srgbClr val="515869"/>
        </a:hlink>
        <a:folHlink>
          <a:srgbClr val="DDDDD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4D4D4D"/>
        </a:dk2>
        <a:lt2>
          <a:srgbClr val="393939"/>
        </a:lt2>
        <a:accent1>
          <a:srgbClr val="858585"/>
        </a:accent1>
        <a:accent2>
          <a:srgbClr val="939393"/>
        </a:accent2>
        <a:accent3>
          <a:srgbClr val="FFFFFF"/>
        </a:accent3>
        <a:accent4>
          <a:srgbClr val="404040"/>
        </a:accent4>
        <a:accent5>
          <a:srgbClr val="C2C2C2"/>
        </a:accent5>
        <a:accent6>
          <a:srgbClr val="858585"/>
        </a:accent6>
        <a:hlink>
          <a:srgbClr val="696969"/>
        </a:hlink>
        <a:folHlink>
          <a:srgbClr val="DDDDD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4D4D4D"/>
        </a:dk2>
        <a:lt2>
          <a:srgbClr val="4F5056"/>
        </a:lt2>
        <a:accent1>
          <a:srgbClr val="7E7F8E"/>
        </a:accent1>
        <a:accent2>
          <a:srgbClr val="C0C1C5"/>
        </a:accent2>
        <a:accent3>
          <a:srgbClr val="FFFFFF"/>
        </a:accent3>
        <a:accent4>
          <a:srgbClr val="404040"/>
        </a:accent4>
        <a:accent5>
          <a:srgbClr val="C0C0C6"/>
        </a:accent5>
        <a:accent6>
          <a:srgbClr val="AEAFB2"/>
        </a:accent6>
        <a:hlink>
          <a:srgbClr val="ACAFB7"/>
        </a:hlink>
        <a:folHlink>
          <a:srgbClr val="DDDDD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4D4D4D"/>
        </a:dk2>
        <a:lt2>
          <a:srgbClr val="85978F"/>
        </a:lt2>
        <a:accent1>
          <a:srgbClr val="9DA499"/>
        </a:accent1>
        <a:accent2>
          <a:srgbClr val="A5B9BA"/>
        </a:accent2>
        <a:accent3>
          <a:srgbClr val="FFFFFF"/>
        </a:accent3>
        <a:accent4>
          <a:srgbClr val="404040"/>
        </a:accent4>
        <a:accent5>
          <a:srgbClr val="CCCFCA"/>
        </a:accent5>
        <a:accent6>
          <a:srgbClr val="95A7A8"/>
        </a:accent6>
        <a:hlink>
          <a:srgbClr val="ABB4AB"/>
        </a:hlink>
        <a:folHlink>
          <a:srgbClr val="DDDDD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4D4D4D"/>
        </a:dk2>
        <a:lt2>
          <a:srgbClr val="484847"/>
        </a:lt2>
        <a:accent1>
          <a:srgbClr val="7C7C74"/>
        </a:accent1>
        <a:accent2>
          <a:srgbClr val="AFB2AA"/>
        </a:accent2>
        <a:accent3>
          <a:srgbClr val="FFFFFF"/>
        </a:accent3>
        <a:accent4>
          <a:srgbClr val="404040"/>
        </a:accent4>
        <a:accent5>
          <a:srgbClr val="BFBFBC"/>
        </a:accent5>
        <a:accent6>
          <a:srgbClr val="9EA19A"/>
        </a:accent6>
        <a:hlink>
          <a:srgbClr val="D4D2C6"/>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ChunkFive"/>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2638</TotalTime>
  <Words>3484</Words>
  <Application>Microsoft Office PowerPoint</Application>
  <PresentationFormat>Custom</PresentationFormat>
  <Paragraphs>438</Paragraphs>
  <Slides>54</Slides>
  <Notes>12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54</vt:i4>
      </vt:variant>
    </vt:vector>
  </HeadingPairs>
  <TitlesOfParts>
    <vt:vector size="60" baseType="lpstr">
      <vt:lpstr>ChunkFive</vt:lpstr>
      <vt:lpstr>Helvetica Neue</vt:lpstr>
      <vt:lpstr>Raleway</vt:lpstr>
      <vt:lpstr>Arial</vt:lpstr>
      <vt:lpstr>template</vt:lpstr>
      <vt:lpstr>Custom Design</vt:lpstr>
      <vt:lpstr>Public Speaking  Merit Badge </vt:lpstr>
      <vt:lpstr>Public Speaking Merit Badge Requirements</vt:lpstr>
      <vt:lpstr>PowerPoint Presentation</vt:lpstr>
      <vt:lpstr>MLK “I Have a Dream” Speech</vt:lpstr>
      <vt:lpstr>PowerPoint Presentation</vt:lpstr>
      <vt:lpstr>PowerPoint Presentation</vt:lpstr>
      <vt:lpstr>Types of Speeches</vt:lpstr>
      <vt:lpstr>Types of Speeches</vt:lpstr>
      <vt:lpstr>Types of Speeches</vt:lpstr>
      <vt:lpstr>Types of Speeches</vt:lpstr>
      <vt:lpstr>How to Organize Your Speech</vt:lpstr>
      <vt:lpstr>How to Organize Your Speech</vt:lpstr>
      <vt:lpstr>How to Organize Your Speech</vt:lpstr>
      <vt:lpstr>How to Organize Your Speech</vt:lpstr>
      <vt:lpstr>How to Organize Your Speech</vt:lpstr>
      <vt:lpstr>How to Organize Your Speech</vt:lpstr>
      <vt:lpstr>How to Organize Your Speech</vt:lpstr>
      <vt:lpstr>How to Organize Your Speech</vt:lpstr>
      <vt:lpstr>Mining Reference Material</vt:lpstr>
      <vt:lpstr>Outlining a Speech</vt:lpstr>
      <vt:lpstr>Outlining a Speech</vt:lpstr>
      <vt:lpstr>Outlining a Speech</vt:lpstr>
      <vt:lpstr>Outlining a Speech</vt:lpstr>
      <vt:lpstr>PowerPoint Presentation</vt:lpstr>
      <vt:lpstr>PowerPoint Presentation</vt:lpstr>
      <vt:lpstr>Performance</vt:lpstr>
      <vt:lpstr>Performance</vt:lpstr>
      <vt:lpstr>Performance</vt:lpstr>
      <vt:lpstr>Performance</vt:lpstr>
      <vt:lpstr>Performance</vt:lpstr>
      <vt:lpstr>Visual Aids</vt:lpstr>
      <vt:lpstr>PowerPoint Presentation</vt:lpstr>
      <vt:lpstr>Let Your Body Language Do the Talking</vt:lpstr>
      <vt:lpstr>PowerPoint Presentation</vt:lpstr>
      <vt:lpstr>Avoid Negative Body Language</vt:lpstr>
      <vt:lpstr>Requirement 1</vt:lpstr>
      <vt:lpstr>Personal Introduction Speech</vt:lpstr>
      <vt:lpstr>Personal Introduction Speech</vt:lpstr>
      <vt:lpstr>Personal Introduction Speech</vt:lpstr>
      <vt:lpstr>Requirement 2</vt:lpstr>
      <vt:lpstr>Examples of Persuasive Topics</vt:lpstr>
      <vt:lpstr>Examples of Informative Topics</vt:lpstr>
      <vt:lpstr>Requirement 3</vt:lpstr>
      <vt:lpstr>Tips for Impromptu Speeches</vt:lpstr>
      <vt:lpstr>Tips for Impromptu Speeches</vt:lpstr>
      <vt:lpstr>Impromptu Speech Topics</vt:lpstr>
      <vt:lpstr>Requirement 4</vt:lpstr>
      <vt:lpstr>Interesting Topics</vt:lpstr>
      <vt:lpstr>Requirement 5</vt:lpstr>
      <vt:lpstr>Parliamentary Procedure</vt:lpstr>
      <vt:lpstr>Parliamentary Procedure</vt:lpstr>
      <vt:lpstr>Meeting Agenda</vt:lpstr>
      <vt:lpstr>Robert’s Rules Agenda</vt:lpstr>
      <vt:lpstr>PLC Meeting Rules</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281</cp:revision>
  <dcterms:created xsi:type="dcterms:W3CDTF">2006-06-13T13:38:55Z</dcterms:created>
  <dcterms:modified xsi:type="dcterms:W3CDTF">2024-01-02T23:05:44Z</dcterms:modified>
</cp:coreProperties>
</file>